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5" r:id="rId3"/>
    <p:sldId id="266" r:id="rId4"/>
    <p:sldId id="257" r:id="rId5"/>
    <p:sldId id="258" r:id="rId6"/>
    <p:sldId id="267" r:id="rId7"/>
    <p:sldId id="287" r:id="rId8"/>
    <p:sldId id="288" r:id="rId9"/>
    <p:sldId id="289" r:id="rId10"/>
    <p:sldId id="290" r:id="rId11"/>
    <p:sldId id="291" r:id="rId12"/>
    <p:sldId id="292" r:id="rId13"/>
    <p:sldId id="293" r:id="rId14"/>
    <p:sldId id="294" r:id="rId15"/>
    <p:sldId id="295"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3" d="100"/>
          <a:sy n="93" d="100"/>
        </p:scale>
        <p:origin x="-1326"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E132906-DF3D-4872-BAE6-3ED64DEB2140}" type="datetimeFigureOut">
              <a:rPr lang="en-US" smtClean="0"/>
              <a:t>7/28/2016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5E80E3-F485-4441-82A2-D7DD6C3236F3}" type="slidenum">
              <a:rPr lang="en-US" smtClean="0"/>
              <a:t>‹#›</a:t>
            </a:fld>
            <a:endParaRPr lang="en-US"/>
          </a:p>
        </p:txBody>
      </p:sp>
    </p:spTree>
    <p:extLst>
      <p:ext uri="{BB962C8B-B14F-4D97-AF65-F5344CB8AC3E}">
        <p14:creationId xmlns:p14="http://schemas.microsoft.com/office/powerpoint/2010/main" val="30133318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E132906-DF3D-4872-BAE6-3ED64DEB2140}" type="datetimeFigureOut">
              <a:rPr lang="en-US" smtClean="0"/>
              <a:t>7/28/2016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5E80E3-F485-4441-82A2-D7DD6C3236F3}" type="slidenum">
              <a:rPr lang="en-US" smtClean="0"/>
              <a:t>‹#›</a:t>
            </a:fld>
            <a:endParaRPr lang="en-US"/>
          </a:p>
        </p:txBody>
      </p:sp>
    </p:spTree>
    <p:extLst>
      <p:ext uri="{BB962C8B-B14F-4D97-AF65-F5344CB8AC3E}">
        <p14:creationId xmlns:p14="http://schemas.microsoft.com/office/powerpoint/2010/main" val="13816168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E132906-DF3D-4872-BAE6-3ED64DEB2140}" type="datetimeFigureOut">
              <a:rPr lang="en-US" smtClean="0"/>
              <a:t>7/28/2016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5E80E3-F485-4441-82A2-D7DD6C3236F3}" type="slidenum">
              <a:rPr lang="en-US" smtClean="0"/>
              <a:t>‹#›</a:t>
            </a:fld>
            <a:endParaRPr lang="en-US"/>
          </a:p>
        </p:txBody>
      </p:sp>
    </p:spTree>
    <p:extLst>
      <p:ext uri="{BB962C8B-B14F-4D97-AF65-F5344CB8AC3E}">
        <p14:creationId xmlns:p14="http://schemas.microsoft.com/office/powerpoint/2010/main" val="36788025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E132906-DF3D-4872-BAE6-3ED64DEB2140}" type="datetimeFigureOut">
              <a:rPr lang="en-US" smtClean="0"/>
              <a:t>7/28/2016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5E80E3-F485-4441-82A2-D7DD6C3236F3}" type="slidenum">
              <a:rPr lang="en-US" smtClean="0"/>
              <a:t>‹#›</a:t>
            </a:fld>
            <a:endParaRPr lang="en-US"/>
          </a:p>
        </p:txBody>
      </p:sp>
    </p:spTree>
    <p:extLst>
      <p:ext uri="{BB962C8B-B14F-4D97-AF65-F5344CB8AC3E}">
        <p14:creationId xmlns:p14="http://schemas.microsoft.com/office/powerpoint/2010/main" val="37591683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E132906-DF3D-4872-BAE6-3ED64DEB2140}" type="datetimeFigureOut">
              <a:rPr lang="en-US" smtClean="0"/>
              <a:t>7/28/2016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5E80E3-F485-4441-82A2-D7DD6C3236F3}" type="slidenum">
              <a:rPr lang="en-US" smtClean="0"/>
              <a:t>‹#›</a:t>
            </a:fld>
            <a:endParaRPr lang="en-US"/>
          </a:p>
        </p:txBody>
      </p:sp>
    </p:spTree>
    <p:extLst>
      <p:ext uri="{BB962C8B-B14F-4D97-AF65-F5344CB8AC3E}">
        <p14:creationId xmlns:p14="http://schemas.microsoft.com/office/powerpoint/2010/main" val="3001635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E132906-DF3D-4872-BAE6-3ED64DEB2140}" type="datetimeFigureOut">
              <a:rPr lang="en-US" smtClean="0"/>
              <a:t>7/28/2016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5E80E3-F485-4441-82A2-D7DD6C3236F3}" type="slidenum">
              <a:rPr lang="en-US" smtClean="0"/>
              <a:t>‹#›</a:t>
            </a:fld>
            <a:endParaRPr lang="en-US"/>
          </a:p>
        </p:txBody>
      </p:sp>
    </p:spTree>
    <p:extLst>
      <p:ext uri="{BB962C8B-B14F-4D97-AF65-F5344CB8AC3E}">
        <p14:creationId xmlns:p14="http://schemas.microsoft.com/office/powerpoint/2010/main" val="1383079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E132906-DF3D-4872-BAE6-3ED64DEB2140}" type="datetimeFigureOut">
              <a:rPr lang="en-US" smtClean="0"/>
              <a:t>7/28/2016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A5E80E3-F485-4441-82A2-D7DD6C3236F3}" type="slidenum">
              <a:rPr lang="en-US" smtClean="0"/>
              <a:t>‹#›</a:t>
            </a:fld>
            <a:endParaRPr lang="en-US"/>
          </a:p>
        </p:txBody>
      </p:sp>
    </p:spTree>
    <p:extLst>
      <p:ext uri="{BB962C8B-B14F-4D97-AF65-F5344CB8AC3E}">
        <p14:creationId xmlns:p14="http://schemas.microsoft.com/office/powerpoint/2010/main" val="30358656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E132906-DF3D-4872-BAE6-3ED64DEB2140}" type="datetimeFigureOut">
              <a:rPr lang="en-US" smtClean="0"/>
              <a:t>7/28/2016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A5E80E3-F485-4441-82A2-D7DD6C3236F3}" type="slidenum">
              <a:rPr lang="en-US" smtClean="0"/>
              <a:t>‹#›</a:t>
            </a:fld>
            <a:endParaRPr lang="en-US"/>
          </a:p>
        </p:txBody>
      </p:sp>
    </p:spTree>
    <p:extLst>
      <p:ext uri="{BB962C8B-B14F-4D97-AF65-F5344CB8AC3E}">
        <p14:creationId xmlns:p14="http://schemas.microsoft.com/office/powerpoint/2010/main" val="36486440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E132906-DF3D-4872-BAE6-3ED64DEB2140}" type="datetimeFigureOut">
              <a:rPr lang="en-US" smtClean="0"/>
              <a:t>7/28/2016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A5E80E3-F485-4441-82A2-D7DD6C3236F3}" type="slidenum">
              <a:rPr lang="en-US" smtClean="0"/>
              <a:t>‹#›</a:t>
            </a:fld>
            <a:endParaRPr lang="en-US"/>
          </a:p>
        </p:txBody>
      </p:sp>
    </p:spTree>
    <p:extLst>
      <p:ext uri="{BB962C8B-B14F-4D97-AF65-F5344CB8AC3E}">
        <p14:creationId xmlns:p14="http://schemas.microsoft.com/office/powerpoint/2010/main" val="13685725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E132906-DF3D-4872-BAE6-3ED64DEB2140}" type="datetimeFigureOut">
              <a:rPr lang="en-US" smtClean="0"/>
              <a:t>7/28/2016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5E80E3-F485-4441-82A2-D7DD6C3236F3}" type="slidenum">
              <a:rPr lang="en-US" smtClean="0"/>
              <a:t>‹#›</a:t>
            </a:fld>
            <a:endParaRPr lang="en-US"/>
          </a:p>
        </p:txBody>
      </p:sp>
    </p:spTree>
    <p:extLst>
      <p:ext uri="{BB962C8B-B14F-4D97-AF65-F5344CB8AC3E}">
        <p14:creationId xmlns:p14="http://schemas.microsoft.com/office/powerpoint/2010/main" val="21811569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E132906-DF3D-4872-BAE6-3ED64DEB2140}" type="datetimeFigureOut">
              <a:rPr lang="en-US" smtClean="0"/>
              <a:t>7/28/2016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5E80E3-F485-4441-82A2-D7DD6C3236F3}" type="slidenum">
              <a:rPr lang="en-US" smtClean="0"/>
              <a:t>‹#›</a:t>
            </a:fld>
            <a:endParaRPr lang="en-US"/>
          </a:p>
        </p:txBody>
      </p:sp>
    </p:spTree>
    <p:extLst>
      <p:ext uri="{BB962C8B-B14F-4D97-AF65-F5344CB8AC3E}">
        <p14:creationId xmlns:p14="http://schemas.microsoft.com/office/powerpoint/2010/main" val="17400023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E132906-DF3D-4872-BAE6-3ED64DEB2140}" type="datetimeFigureOut">
              <a:rPr lang="en-US" smtClean="0"/>
              <a:t>7/28/2016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A5E80E3-F485-4441-82A2-D7DD6C3236F3}" type="slidenum">
              <a:rPr lang="en-US" smtClean="0"/>
              <a:t>‹#›</a:t>
            </a:fld>
            <a:endParaRPr lang="en-US"/>
          </a:p>
        </p:txBody>
      </p:sp>
    </p:spTree>
    <p:extLst>
      <p:ext uri="{BB962C8B-B14F-4D97-AF65-F5344CB8AC3E}">
        <p14:creationId xmlns:p14="http://schemas.microsoft.com/office/powerpoint/2010/main" val="8844654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447800"/>
            <a:ext cx="7772400" cy="1470025"/>
          </a:xfrm>
        </p:spPr>
        <p:txBody>
          <a:bodyPr/>
          <a:lstStyle/>
          <a:p>
            <a:pPr marL="400050" lvl="1" indent="0" algn="ctr"/>
            <a:r>
              <a:rPr lang="en-US" sz="2400" b="1" dirty="0" smtClean="0"/>
              <a:t>Fixing the Pool</a:t>
            </a:r>
            <a:br>
              <a:rPr lang="en-US" sz="2400" b="1" dirty="0" smtClean="0"/>
            </a:br>
            <a:r>
              <a:rPr lang="en-US" sz="2400" b="1" dirty="0" smtClean="0"/>
              <a:t>ATOS 4.8</a:t>
            </a:r>
            <a:endParaRPr lang="en-US" sz="2400" dirty="0"/>
          </a:p>
        </p:txBody>
      </p:sp>
      <p:sp>
        <p:nvSpPr>
          <p:cNvPr id="3" name="Subtitle 2"/>
          <p:cNvSpPr>
            <a:spLocks noGrp="1"/>
          </p:cNvSpPr>
          <p:nvPr>
            <p:ph type="subTitle" idx="1"/>
          </p:nvPr>
        </p:nvSpPr>
        <p:spPr>
          <a:xfrm>
            <a:off x="1371600" y="2971800"/>
            <a:ext cx="6400800" cy="1752600"/>
          </a:xfrm>
        </p:spPr>
        <p:txBody>
          <a:bodyPr/>
          <a:lstStyle/>
          <a:p>
            <a:r>
              <a:rPr lang="en-US" dirty="0" smtClean="0">
                <a:solidFill>
                  <a:srgbClr val="C00000"/>
                </a:solidFill>
              </a:rPr>
              <a:t>Reading Fluency Activities</a:t>
            </a:r>
            <a:endParaRPr lang="en-US" dirty="0">
              <a:solidFill>
                <a:srgbClr val="C00000"/>
              </a:solidFill>
            </a:endParaRPr>
          </a:p>
        </p:txBody>
      </p:sp>
    </p:spTree>
    <p:extLst>
      <p:ext uri="{BB962C8B-B14F-4D97-AF65-F5344CB8AC3E}">
        <p14:creationId xmlns:p14="http://schemas.microsoft.com/office/powerpoint/2010/main" val="24206163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228600"/>
            <a:ext cx="8229600" cy="5516563"/>
          </a:xfrm>
        </p:spPr>
        <p:txBody>
          <a:bodyPr/>
          <a:lstStyle/>
          <a:p>
            <a:pPr marL="0" indent="0">
              <a:lnSpc>
                <a:spcPct val="150000"/>
              </a:lnSpc>
              <a:buNone/>
            </a:pPr>
            <a:r>
              <a:rPr lang="en-US" sz="2800" dirty="0"/>
              <a:t>“Maybe we can feel it,” suggested Karen. She traced her finger along the pool, only to find that she couldn’t feel anything. “I know,” said Alex, “let’s listen and maybe we will hear the air escaping.” They both placed </a:t>
            </a:r>
            <a:r>
              <a:rPr lang="en-US" sz="2800" b="1" u="sng" dirty="0">
                <a:solidFill>
                  <a:srgbClr val="C00000"/>
                </a:solidFill>
              </a:rPr>
              <a:t>their</a:t>
            </a:r>
            <a:r>
              <a:rPr lang="en-US" sz="2800" dirty="0"/>
              <a:t> ears next to the pool and listened. Sure enough, </a:t>
            </a:r>
            <a:r>
              <a:rPr lang="en-US" sz="2800" b="1" u="sng" dirty="0">
                <a:solidFill>
                  <a:srgbClr val="C00000"/>
                </a:solidFill>
              </a:rPr>
              <a:t>Karen</a:t>
            </a:r>
            <a:r>
              <a:rPr lang="en-US" sz="2800" dirty="0"/>
              <a:t> heard a soft sound as air escaped through a</a:t>
            </a:r>
            <a:r>
              <a:rPr lang="en-US" sz="2800" b="1" u="sng" dirty="0"/>
              <a:t> </a:t>
            </a:r>
            <a:r>
              <a:rPr lang="en-US" sz="2800" b="1" u="sng" dirty="0">
                <a:solidFill>
                  <a:srgbClr val="C00000"/>
                </a:solidFill>
              </a:rPr>
              <a:t>hole</a:t>
            </a:r>
            <a:r>
              <a:rPr lang="en-US" sz="2800" dirty="0">
                <a:solidFill>
                  <a:srgbClr val="C00000"/>
                </a:solidFill>
              </a:rPr>
              <a:t>. </a:t>
            </a:r>
          </a:p>
          <a:p>
            <a:pPr marL="0" indent="0">
              <a:lnSpc>
                <a:spcPct val="150000"/>
              </a:lnSpc>
              <a:buNone/>
            </a:pPr>
            <a:endParaRPr lang="en-US" sz="2800" dirty="0"/>
          </a:p>
        </p:txBody>
      </p:sp>
    </p:spTree>
    <p:extLst>
      <p:ext uri="{BB962C8B-B14F-4D97-AF65-F5344CB8AC3E}">
        <p14:creationId xmlns:p14="http://schemas.microsoft.com/office/powerpoint/2010/main" val="40818829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228600"/>
            <a:ext cx="8229600" cy="5516563"/>
          </a:xfrm>
        </p:spPr>
        <p:txBody>
          <a:bodyPr/>
          <a:lstStyle/>
          <a:p>
            <a:pPr marL="0" indent="0">
              <a:lnSpc>
                <a:spcPct val="150000"/>
              </a:lnSpc>
              <a:buNone/>
            </a:pPr>
            <a:r>
              <a:rPr lang="en-US" sz="2800" dirty="0"/>
              <a:t>“I found it!” she said. “That was a good idea.  The hole was too small to see, but we could hear it. Now we have to patch it.” Alex ran into the house and grabbed a bunch of different</a:t>
            </a:r>
            <a:r>
              <a:rPr lang="en-US" sz="2800" b="1" u="sng" dirty="0">
                <a:solidFill>
                  <a:srgbClr val="C00000"/>
                </a:solidFill>
              </a:rPr>
              <a:t> things</a:t>
            </a:r>
            <a:r>
              <a:rPr lang="en-US" sz="2800" dirty="0">
                <a:solidFill>
                  <a:srgbClr val="C00000"/>
                </a:solidFill>
              </a:rPr>
              <a:t> </a:t>
            </a:r>
            <a:r>
              <a:rPr lang="en-US" sz="2800" dirty="0"/>
              <a:t>to try and reserved. The Pool patch the pool. </a:t>
            </a:r>
            <a:r>
              <a:rPr lang="en-US" sz="2800" b="1" u="sng" dirty="0">
                <a:solidFill>
                  <a:srgbClr val="C00000"/>
                </a:solidFill>
              </a:rPr>
              <a:t>First</a:t>
            </a:r>
            <a:r>
              <a:rPr lang="en-US" sz="2800" dirty="0"/>
              <a:t> he suggested glue, but that didn’t seem to make </a:t>
            </a:r>
            <a:r>
              <a:rPr lang="en-US" sz="2800" b="1" u="sng" dirty="0">
                <a:solidFill>
                  <a:srgbClr val="C00000"/>
                </a:solidFill>
              </a:rPr>
              <a:t>sense</a:t>
            </a:r>
            <a:r>
              <a:rPr lang="en-US" sz="2800" dirty="0">
                <a:solidFill>
                  <a:srgbClr val="C00000"/>
                </a:solidFill>
              </a:rPr>
              <a:t> </a:t>
            </a:r>
            <a:r>
              <a:rPr lang="en-US" sz="2800" dirty="0"/>
              <a:t>to Karen. </a:t>
            </a:r>
          </a:p>
          <a:p>
            <a:pPr marL="0" indent="0">
              <a:lnSpc>
                <a:spcPct val="150000"/>
              </a:lnSpc>
              <a:buNone/>
            </a:pPr>
            <a:endParaRPr lang="en-US" sz="2800" dirty="0"/>
          </a:p>
        </p:txBody>
      </p:sp>
    </p:spTree>
    <p:extLst>
      <p:ext uri="{BB962C8B-B14F-4D97-AF65-F5344CB8AC3E}">
        <p14:creationId xmlns:p14="http://schemas.microsoft.com/office/powerpoint/2010/main" val="40818829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228600"/>
            <a:ext cx="8229600" cy="5516563"/>
          </a:xfrm>
        </p:spPr>
        <p:txBody>
          <a:bodyPr/>
          <a:lstStyle/>
          <a:p>
            <a:pPr marL="0" indent="0">
              <a:lnSpc>
                <a:spcPct val="150000"/>
              </a:lnSpc>
              <a:buNone/>
            </a:pPr>
            <a:r>
              <a:rPr lang="en-US" sz="2800" dirty="0"/>
              <a:t>It would have to dry, and they wouldn’t be able to swim until it did.  Then he suggested a Band-Aid, but that wouldn’t stick around the hole. Last he pulled out a roll of gray, heavy-duty tape. “That should </a:t>
            </a:r>
            <a:r>
              <a:rPr lang="en-US" sz="2800" b="1" u="sng" dirty="0">
                <a:solidFill>
                  <a:srgbClr val="C00000"/>
                </a:solidFill>
              </a:rPr>
              <a:t>do</a:t>
            </a:r>
            <a:r>
              <a:rPr lang="en-US" sz="2800" dirty="0"/>
              <a:t> it,” said Karen, cutting a piece and placing it </a:t>
            </a:r>
            <a:r>
              <a:rPr lang="en-US" sz="2800" b="1" u="sng" dirty="0">
                <a:solidFill>
                  <a:srgbClr val="C00000"/>
                </a:solidFill>
              </a:rPr>
              <a:t>over</a:t>
            </a:r>
            <a:r>
              <a:rPr lang="en-US" sz="2800" dirty="0"/>
              <a:t> the hole. They refilled the pool with air, and </a:t>
            </a:r>
            <a:r>
              <a:rPr lang="en-US" sz="2800" b="1" u="sng" dirty="0">
                <a:solidFill>
                  <a:srgbClr val="C00000"/>
                </a:solidFill>
              </a:rPr>
              <a:t>this</a:t>
            </a:r>
            <a:r>
              <a:rPr lang="en-US" sz="2800" dirty="0"/>
              <a:t> time it stayed full. </a:t>
            </a:r>
          </a:p>
          <a:p>
            <a:pPr marL="0" indent="0">
              <a:lnSpc>
                <a:spcPct val="150000"/>
              </a:lnSpc>
              <a:buNone/>
            </a:pPr>
            <a:endParaRPr lang="en-US" sz="2800" dirty="0"/>
          </a:p>
        </p:txBody>
      </p:sp>
    </p:spTree>
    <p:extLst>
      <p:ext uri="{BB962C8B-B14F-4D97-AF65-F5344CB8AC3E}">
        <p14:creationId xmlns:p14="http://schemas.microsoft.com/office/powerpoint/2010/main" val="40818829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228600"/>
            <a:ext cx="8229600" cy="5516563"/>
          </a:xfrm>
        </p:spPr>
        <p:txBody>
          <a:bodyPr/>
          <a:lstStyle/>
          <a:p>
            <a:pPr marL="0" indent="0">
              <a:lnSpc>
                <a:spcPct val="150000"/>
              </a:lnSpc>
              <a:buNone/>
            </a:pPr>
            <a:r>
              <a:rPr lang="en-US" sz="2800" dirty="0"/>
              <a:t>“Now we have to fill the pool,” said Alex. But how would they get the water into the pool? Karen suggested filling buckets up from the kitchen and carrying them outside. At first this seemed to work but they </a:t>
            </a:r>
            <a:r>
              <a:rPr lang="en-US" sz="2800" b="1" u="sng" dirty="0">
                <a:solidFill>
                  <a:srgbClr val="C00000"/>
                </a:solidFill>
              </a:rPr>
              <a:t>soon</a:t>
            </a:r>
            <a:r>
              <a:rPr lang="en-US" sz="2800" dirty="0">
                <a:solidFill>
                  <a:srgbClr val="C00000"/>
                </a:solidFill>
              </a:rPr>
              <a:t> </a:t>
            </a:r>
            <a:r>
              <a:rPr lang="en-US" sz="2800" dirty="0"/>
              <a:t>realized that it would take them forever to fill </a:t>
            </a:r>
            <a:r>
              <a:rPr lang="en-US" sz="2800" b="1" u="sng" dirty="0">
                <a:solidFill>
                  <a:srgbClr val="C00000"/>
                </a:solidFill>
              </a:rPr>
              <a:t>up</a:t>
            </a:r>
            <a:r>
              <a:rPr lang="en-US" sz="2800" b="1" u="sng" dirty="0"/>
              <a:t> </a:t>
            </a:r>
            <a:r>
              <a:rPr lang="en-US" sz="2800" dirty="0"/>
              <a:t>the pool. Then Alex suggested filling it from the </a:t>
            </a:r>
            <a:r>
              <a:rPr lang="en-US" sz="2800" b="1" u="sng" dirty="0">
                <a:solidFill>
                  <a:srgbClr val="C00000"/>
                </a:solidFill>
              </a:rPr>
              <a:t>spout</a:t>
            </a:r>
            <a:r>
              <a:rPr lang="en-US" sz="2800" dirty="0"/>
              <a:t> in the backyard. </a:t>
            </a:r>
          </a:p>
          <a:p>
            <a:pPr marL="0" indent="0">
              <a:lnSpc>
                <a:spcPct val="150000"/>
              </a:lnSpc>
              <a:buNone/>
            </a:pPr>
            <a:endParaRPr lang="en-US" sz="2800" dirty="0"/>
          </a:p>
        </p:txBody>
      </p:sp>
    </p:spTree>
    <p:extLst>
      <p:ext uri="{BB962C8B-B14F-4D97-AF65-F5344CB8AC3E}">
        <p14:creationId xmlns:p14="http://schemas.microsoft.com/office/powerpoint/2010/main" val="40818829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228600"/>
            <a:ext cx="8229600" cy="5516563"/>
          </a:xfrm>
        </p:spPr>
        <p:txBody>
          <a:bodyPr/>
          <a:lstStyle/>
          <a:p>
            <a:pPr marL="0" indent="0">
              <a:lnSpc>
                <a:spcPct val="150000"/>
              </a:lnSpc>
              <a:buNone/>
            </a:pPr>
            <a:r>
              <a:rPr lang="en-US" sz="2800" dirty="0"/>
              <a:t>“That makes a lot more sense,” said Karen. “Let’s drag it over to the spout.” They did, and Alex turned on the water. The pool was soon full. Alex and Karen went inside and put their bathing suits on. </a:t>
            </a:r>
            <a:r>
              <a:rPr lang="en-US" sz="2800" b="1" u="sng" dirty="0">
                <a:solidFill>
                  <a:srgbClr val="C00000"/>
                </a:solidFill>
              </a:rPr>
              <a:t>Then</a:t>
            </a:r>
            <a:r>
              <a:rPr lang="en-US" sz="2800" dirty="0"/>
              <a:t> they ran back outside and sat in the pool. </a:t>
            </a:r>
            <a:r>
              <a:rPr lang="en-US" sz="2800" b="1" u="sng" dirty="0"/>
              <a:t> </a:t>
            </a:r>
            <a:r>
              <a:rPr lang="en-US" sz="2800" b="1" u="sng" dirty="0">
                <a:solidFill>
                  <a:srgbClr val="C00000"/>
                </a:solidFill>
              </a:rPr>
              <a:t>It</a:t>
            </a:r>
            <a:r>
              <a:rPr lang="en-US" sz="2800" dirty="0"/>
              <a:t> felt good. “Well, we can’t swim, but at least </a:t>
            </a:r>
            <a:r>
              <a:rPr lang="en-US" sz="2800" b="1" u="sng" dirty="0">
                <a:solidFill>
                  <a:srgbClr val="C00000"/>
                </a:solidFill>
              </a:rPr>
              <a:t>we</a:t>
            </a:r>
            <a:r>
              <a:rPr lang="en-US" sz="2800" b="1" u="sng" dirty="0"/>
              <a:t> </a:t>
            </a:r>
            <a:r>
              <a:rPr lang="en-US" sz="2800" dirty="0"/>
              <a:t>found a way to stay cool,” said Alex. “And we worked together.” </a:t>
            </a:r>
          </a:p>
          <a:p>
            <a:pPr marL="0" indent="0">
              <a:lnSpc>
                <a:spcPct val="150000"/>
              </a:lnSpc>
              <a:buNone/>
            </a:pPr>
            <a:endParaRPr lang="en-US" sz="2800" dirty="0"/>
          </a:p>
        </p:txBody>
      </p:sp>
    </p:spTree>
    <p:extLst>
      <p:ext uri="{BB962C8B-B14F-4D97-AF65-F5344CB8AC3E}">
        <p14:creationId xmlns:p14="http://schemas.microsoft.com/office/powerpoint/2010/main" val="40818829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228600"/>
            <a:ext cx="8229600" cy="5516563"/>
          </a:xfrm>
        </p:spPr>
        <p:txBody>
          <a:bodyPr/>
          <a:lstStyle/>
          <a:p>
            <a:pPr marL="0" indent="0" algn="ctr">
              <a:lnSpc>
                <a:spcPct val="150000"/>
              </a:lnSpc>
              <a:buNone/>
            </a:pPr>
            <a:r>
              <a:rPr lang="en-US" sz="2800" dirty="0" smtClean="0"/>
              <a:t/>
            </a:r>
            <a:br>
              <a:rPr lang="en-US" sz="2800" dirty="0" smtClean="0"/>
            </a:br>
            <a:r>
              <a:rPr lang="en-US" sz="6600" dirty="0" smtClean="0"/>
              <a:t>END</a:t>
            </a:r>
            <a:endParaRPr lang="en-US" sz="6600" dirty="0"/>
          </a:p>
        </p:txBody>
      </p:sp>
    </p:spTree>
    <p:extLst>
      <p:ext uri="{BB962C8B-B14F-4D97-AF65-F5344CB8AC3E}">
        <p14:creationId xmlns:p14="http://schemas.microsoft.com/office/powerpoint/2010/main" val="40818829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457200"/>
            <a:ext cx="8229600" cy="5364163"/>
          </a:xfrm>
        </p:spPr>
        <p:txBody>
          <a:bodyPr>
            <a:normAutofit/>
          </a:bodyPr>
          <a:lstStyle/>
          <a:p>
            <a:pPr marL="0" indent="0">
              <a:buNone/>
            </a:pPr>
            <a:r>
              <a:rPr lang="en-US" sz="2400" b="1" dirty="0" smtClean="0">
                <a:solidFill>
                  <a:srgbClr val="7030A0"/>
                </a:solidFill>
              </a:rPr>
              <a:t>Directions: </a:t>
            </a:r>
            <a:r>
              <a:rPr lang="en-US" sz="2400" dirty="0" smtClean="0"/>
              <a:t>The first </a:t>
            </a:r>
            <a:r>
              <a:rPr lang="en-US" sz="2400" b="1" dirty="0" smtClean="0">
                <a:solidFill>
                  <a:srgbClr val="C00000"/>
                </a:solidFill>
              </a:rPr>
              <a:t>red word </a:t>
            </a:r>
            <a:r>
              <a:rPr lang="en-US" sz="2400" dirty="0" smtClean="0"/>
              <a:t>= 40 words.  The second </a:t>
            </a:r>
            <a:r>
              <a:rPr lang="en-US" sz="2400" b="1" dirty="0" smtClean="0">
                <a:solidFill>
                  <a:srgbClr val="C00000"/>
                </a:solidFill>
              </a:rPr>
              <a:t>red word </a:t>
            </a:r>
            <a:r>
              <a:rPr lang="en-US" sz="2400" dirty="0" smtClean="0"/>
              <a:t>= 50 words.  The third </a:t>
            </a:r>
            <a:r>
              <a:rPr lang="en-US" sz="2400" b="1" dirty="0" smtClean="0">
                <a:solidFill>
                  <a:srgbClr val="C00000"/>
                </a:solidFill>
              </a:rPr>
              <a:t>red word </a:t>
            </a:r>
            <a:r>
              <a:rPr lang="en-US" sz="2400" dirty="0" smtClean="0"/>
              <a:t>= 60 words.  The student reads orally.  First, read the entire excerpt with the student using </a:t>
            </a:r>
            <a:r>
              <a:rPr lang="en-US" sz="2400" dirty="0" err="1" smtClean="0"/>
              <a:t>ScORe</a:t>
            </a:r>
            <a:r>
              <a:rPr lang="en-US" sz="2400" dirty="0" smtClean="0"/>
              <a:t>.  Then, the student reads that day’s excerpt out loud independently.  Stop at the student’s designated target level (40, 50, or 60 words).   Do this 3 times, recording the time after each reading. Record daily times on a graph.</a:t>
            </a:r>
          </a:p>
          <a:p>
            <a:pPr marL="0" indent="0">
              <a:buNone/>
            </a:pPr>
            <a:endParaRPr lang="en-US" sz="2400" dirty="0"/>
          </a:p>
          <a:p>
            <a:pPr marL="0" indent="0">
              <a:buNone/>
            </a:pPr>
            <a:endParaRPr lang="en-US" sz="2400" dirty="0" smtClean="0"/>
          </a:p>
          <a:p>
            <a:pPr marL="0" indent="0">
              <a:buNone/>
            </a:pPr>
            <a:endParaRPr lang="en-US" sz="2400" dirty="0"/>
          </a:p>
          <a:p>
            <a:pPr marL="0" indent="0">
              <a:buNone/>
            </a:pPr>
            <a:endParaRPr lang="en-US" sz="2400" dirty="0" smtClean="0"/>
          </a:p>
          <a:p>
            <a:pPr marL="0" indent="0">
              <a:buNone/>
            </a:pPr>
            <a:endParaRPr lang="en-US" sz="2400" dirty="0"/>
          </a:p>
          <a:p>
            <a:pPr marL="0" indent="0">
              <a:buNone/>
            </a:pPr>
            <a:r>
              <a:rPr lang="en-US" sz="2400" dirty="0"/>
              <a:t>(When </a:t>
            </a:r>
            <a:r>
              <a:rPr lang="en-US" sz="2400" dirty="0" smtClean="0"/>
              <a:t>student consistently reaches </a:t>
            </a:r>
            <a:r>
              <a:rPr lang="en-US" sz="2400" dirty="0"/>
              <a:t>15 seconds, </a:t>
            </a:r>
            <a:r>
              <a:rPr lang="en-US" sz="2400" dirty="0" smtClean="0"/>
              <a:t> move up </a:t>
            </a:r>
            <a:r>
              <a:rPr lang="en-US" sz="2400" dirty="0"/>
              <a:t>to the next level.)</a:t>
            </a:r>
          </a:p>
        </p:txBody>
      </p:sp>
      <p:pic>
        <p:nvPicPr>
          <p:cNvPr id="1026" name="Picture 3" descr="Document2 - Word"/>
          <p:cNvPicPr>
            <a:picLocks noChangeAspect="1" noChangeArrowheads="1"/>
          </p:cNvPicPr>
          <p:nvPr/>
        </p:nvPicPr>
        <p:blipFill>
          <a:blip r:embed="rId2" cstate="print">
            <a:extLst>
              <a:ext uri="{28A0092B-C50C-407E-A947-70E740481C1C}">
                <a14:useLocalDpi xmlns:a14="http://schemas.microsoft.com/office/drawing/2010/main" val="0"/>
              </a:ext>
            </a:extLst>
          </a:blip>
          <a:srcRect l="19049" t="41351" r="44646" b="4044"/>
          <a:stretch>
            <a:fillRect/>
          </a:stretch>
        </p:blipFill>
        <p:spPr bwMode="auto">
          <a:xfrm>
            <a:off x="3429000" y="3200400"/>
            <a:ext cx="2286000" cy="18876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4691974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364163"/>
          </a:xfrm>
        </p:spPr>
        <p:txBody>
          <a:bodyPr>
            <a:normAutofit/>
          </a:bodyPr>
          <a:lstStyle/>
          <a:p>
            <a:pPr marL="0" indent="0">
              <a:buNone/>
            </a:pPr>
            <a:r>
              <a:rPr lang="en-US" sz="2400" b="1" dirty="0" smtClean="0">
                <a:solidFill>
                  <a:srgbClr val="7030A0"/>
                </a:solidFill>
              </a:rPr>
              <a:t>The next day: </a:t>
            </a:r>
            <a:r>
              <a:rPr lang="en-US" sz="2400" dirty="0" smtClean="0"/>
              <a:t>The next day, the student rereads the previous day’s story excerpt (either silently or out loud).  Then, move to the next story excerpt. Then use the repeated reading technique described in the previous slide.</a:t>
            </a:r>
            <a:endParaRPr lang="en-US" sz="2400" dirty="0"/>
          </a:p>
        </p:txBody>
      </p:sp>
    </p:spTree>
    <p:extLst>
      <p:ext uri="{BB962C8B-B14F-4D97-AF65-F5344CB8AC3E}">
        <p14:creationId xmlns:p14="http://schemas.microsoft.com/office/powerpoint/2010/main" val="2628999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228600"/>
            <a:ext cx="8229600" cy="5516563"/>
          </a:xfrm>
        </p:spPr>
        <p:txBody>
          <a:bodyPr/>
          <a:lstStyle/>
          <a:p>
            <a:pPr marL="0" indent="0">
              <a:lnSpc>
                <a:spcPct val="150000"/>
              </a:lnSpc>
              <a:buNone/>
            </a:pPr>
            <a:r>
              <a:rPr lang="en-US" sz="2800" dirty="0"/>
              <a:t>Alex and Karen were sitting in their backyard on a hot summer day. All they wanted to do was go swimming, but the local public pool was under construction, and all of the adults were too busy to give </a:t>
            </a:r>
            <a:r>
              <a:rPr lang="en-US" sz="2800" b="1" u="sng" dirty="0">
                <a:solidFill>
                  <a:srgbClr val="C00000"/>
                </a:solidFill>
              </a:rPr>
              <a:t>them</a:t>
            </a:r>
            <a:r>
              <a:rPr lang="en-US" sz="2800" dirty="0">
                <a:solidFill>
                  <a:srgbClr val="C00000"/>
                </a:solidFill>
              </a:rPr>
              <a:t> </a:t>
            </a:r>
            <a:r>
              <a:rPr lang="en-US" sz="2800" dirty="0"/>
              <a:t>a ride to the beach. “I just want to</a:t>
            </a:r>
            <a:r>
              <a:rPr lang="en-US" sz="2800" b="1" u="sng" dirty="0">
                <a:solidFill>
                  <a:srgbClr val="C00000"/>
                </a:solidFill>
              </a:rPr>
              <a:t> sit</a:t>
            </a:r>
            <a:r>
              <a:rPr lang="en-US" sz="2800" dirty="0">
                <a:solidFill>
                  <a:srgbClr val="C00000"/>
                </a:solidFill>
              </a:rPr>
              <a:t> </a:t>
            </a:r>
            <a:r>
              <a:rPr lang="en-US" sz="2800" dirty="0"/>
              <a:t>in the cool water,” said Alex, imagining how nice </a:t>
            </a:r>
            <a:r>
              <a:rPr lang="en-US" sz="2800" b="1" u="sng" dirty="0">
                <a:solidFill>
                  <a:srgbClr val="C00000"/>
                </a:solidFill>
              </a:rPr>
              <a:t>it</a:t>
            </a:r>
            <a:r>
              <a:rPr lang="en-US" sz="2800" b="1" u="sng" dirty="0"/>
              <a:t> </a:t>
            </a:r>
            <a:r>
              <a:rPr lang="en-US" sz="2800" dirty="0"/>
              <a:t>would feel. </a:t>
            </a:r>
          </a:p>
          <a:p>
            <a:pPr marL="0" indent="0">
              <a:lnSpc>
                <a:spcPct val="150000"/>
              </a:lnSpc>
              <a:buNone/>
            </a:pPr>
            <a:endParaRPr lang="en-US" sz="2800" dirty="0"/>
          </a:p>
        </p:txBody>
      </p:sp>
    </p:spTree>
    <p:extLst>
      <p:ext uri="{BB962C8B-B14F-4D97-AF65-F5344CB8AC3E}">
        <p14:creationId xmlns:p14="http://schemas.microsoft.com/office/powerpoint/2010/main" val="10582165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a:bodyPr>
          <a:lstStyle/>
          <a:p>
            <a:pPr marL="0" indent="0">
              <a:lnSpc>
                <a:spcPct val="150000"/>
              </a:lnSpc>
              <a:buNone/>
            </a:pPr>
            <a:r>
              <a:rPr lang="en-US" sz="2800" dirty="0"/>
              <a:t>The two sat quietly as they thought about how else they could cool off.  “Let’s blow up that kiddie pool that we have in the garage,” suggested Karen. “We can fill that with water, and it will help us </a:t>
            </a:r>
            <a:r>
              <a:rPr lang="en-US" sz="2800" b="1" u="sng" dirty="0">
                <a:solidFill>
                  <a:srgbClr val="C00000"/>
                </a:solidFill>
              </a:rPr>
              <a:t>cool</a:t>
            </a:r>
            <a:r>
              <a:rPr lang="en-US" sz="2800" dirty="0">
                <a:solidFill>
                  <a:srgbClr val="C00000"/>
                </a:solidFill>
              </a:rPr>
              <a:t> </a:t>
            </a:r>
            <a:r>
              <a:rPr lang="en-US" sz="2800" dirty="0"/>
              <a:t>off.”  The two ran to the garage and found</a:t>
            </a:r>
            <a:r>
              <a:rPr lang="en-US" sz="2800" b="1" u="sng" dirty="0"/>
              <a:t> </a:t>
            </a:r>
            <a:r>
              <a:rPr lang="en-US" sz="2800" b="1" u="sng" dirty="0">
                <a:solidFill>
                  <a:srgbClr val="C00000"/>
                </a:solidFill>
              </a:rPr>
              <a:t>the</a:t>
            </a:r>
            <a:r>
              <a:rPr lang="en-US" sz="2800" dirty="0"/>
              <a:t> inflatable pool stuck in a box. They dragged it</a:t>
            </a:r>
            <a:r>
              <a:rPr lang="en-US" sz="2800" dirty="0">
                <a:solidFill>
                  <a:srgbClr val="C00000"/>
                </a:solidFill>
              </a:rPr>
              <a:t> </a:t>
            </a:r>
            <a:r>
              <a:rPr lang="en-US" sz="2800" b="1" u="sng" dirty="0">
                <a:solidFill>
                  <a:srgbClr val="C00000"/>
                </a:solidFill>
              </a:rPr>
              <a:t>out</a:t>
            </a:r>
            <a:r>
              <a:rPr lang="en-US" sz="2800" dirty="0">
                <a:solidFill>
                  <a:srgbClr val="C00000"/>
                </a:solidFill>
              </a:rPr>
              <a:t> </a:t>
            </a:r>
            <a:r>
              <a:rPr lang="en-US" sz="2800" dirty="0"/>
              <a:t>to the lawn and looked at it. </a:t>
            </a:r>
          </a:p>
        </p:txBody>
      </p:sp>
    </p:spTree>
    <p:extLst>
      <p:ext uri="{BB962C8B-B14F-4D97-AF65-F5344CB8AC3E}">
        <p14:creationId xmlns:p14="http://schemas.microsoft.com/office/powerpoint/2010/main" val="39030455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228600"/>
            <a:ext cx="8229600" cy="5516563"/>
          </a:xfrm>
        </p:spPr>
        <p:txBody>
          <a:bodyPr/>
          <a:lstStyle/>
          <a:p>
            <a:pPr marL="0" indent="0">
              <a:lnSpc>
                <a:spcPct val="150000"/>
              </a:lnSpc>
              <a:buNone/>
            </a:pPr>
            <a:r>
              <a:rPr lang="en-US" sz="2800" dirty="0"/>
              <a:t>“It needs to be blown up,” said Karen.  Alex sat down and started blowing air into the pool through the nozzle, but after a while he realized it wasn’t doing very much. He was exhausted and out of breath </a:t>
            </a:r>
            <a:r>
              <a:rPr lang="en-US" sz="2800" b="1" u="sng" dirty="0">
                <a:solidFill>
                  <a:srgbClr val="C00000"/>
                </a:solidFill>
              </a:rPr>
              <a:t>from</a:t>
            </a:r>
            <a:r>
              <a:rPr lang="en-US" sz="2800" b="1" u="sng" dirty="0"/>
              <a:t> </a:t>
            </a:r>
            <a:r>
              <a:rPr lang="en-US" sz="2800" dirty="0"/>
              <a:t>all the blowing. The pool was too big for</a:t>
            </a:r>
            <a:r>
              <a:rPr lang="en-US" sz="2800" b="1" u="sng" dirty="0"/>
              <a:t> </a:t>
            </a:r>
            <a:r>
              <a:rPr lang="en-US" sz="2800" b="1" u="sng" dirty="0">
                <a:solidFill>
                  <a:srgbClr val="C00000"/>
                </a:solidFill>
              </a:rPr>
              <a:t>just</a:t>
            </a:r>
            <a:r>
              <a:rPr lang="en-US" sz="2800" dirty="0"/>
              <a:t> one person to inflate, and at this rate it </a:t>
            </a:r>
            <a:r>
              <a:rPr lang="en-US" sz="2800" b="1" u="sng" dirty="0">
                <a:solidFill>
                  <a:srgbClr val="C00000"/>
                </a:solidFill>
              </a:rPr>
              <a:t>would</a:t>
            </a:r>
            <a:r>
              <a:rPr lang="en-US" sz="2800" dirty="0"/>
              <a:t> take Alex all night.</a:t>
            </a:r>
          </a:p>
          <a:p>
            <a:pPr marL="0" indent="0">
              <a:lnSpc>
                <a:spcPct val="150000"/>
              </a:lnSpc>
              <a:buNone/>
            </a:pPr>
            <a:endParaRPr lang="en-US" sz="2800" dirty="0"/>
          </a:p>
        </p:txBody>
      </p:sp>
    </p:spTree>
    <p:extLst>
      <p:ext uri="{BB962C8B-B14F-4D97-AF65-F5344CB8AC3E}">
        <p14:creationId xmlns:p14="http://schemas.microsoft.com/office/powerpoint/2010/main" val="32977002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228600"/>
            <a:ext cx="8229600" cy="5516563"/>
          </a:xfrm>
        </p:spPr>
        <p:txBody>
          <a:bodyPr/>
          <a:lstStyle/>
          <a:p>
            <a:pPr marL="0" indent="0">
              <a:lnSpc>
                <a:spcPct val="150000"/>
              </a:lnSpc>
              <a:buNone/>
            </a:pPr>
            <a:r>
              <a:rPr lang="en-US" sz="2800" dirty="0"/>
              <a:t>He sat back, defeated. “Okay, so how are we going to get it inflated then?”  Karen thought it over. Alex went back to the garage and got a bicycle pump, but the ends didn’t match up. Then Alex came back </a:t>
            </a:r>
            <a:r>
              <a:rPr lang="en-US" sz="2800" b="1" u="sng" dirty="0">
                <a:solidFill>
                  <a:srgbClr val="C00000"/>
                </a:solidFill>
              </a:rPr>
              <a:t>with</a:t>
            </a:r>
            <a:r>
              <a:rPr lang="en-US" sz="2800" dirty="0"/>
              <a:t> an old vacuum, but that sucked air instead of </a:t>
            </a:r>
            <a:r>
              <a:rPr lang="en-US" sz="2800" b="1" u="sng" dirty="0">
                <a:solidFill>
                  <a:srgbClr val="C00000"/>
                </a:solidFill>
              </a:rPr>
              <a:t>pumping</a:t>
            </a:r>
            <a:r>
              <a:rPr lang="en-US" sz="2800" dirty="0"/>
              <a:t> it. Karen thought and thought, and eventually she </a:t>
            </a:r>
            <a:r>
              <a:rPr lang="en-US" sz="2800" b="1" u="sng" dirty="0">
                <a:solidFill>
                  <a:srgbClr val="C00000"/>
                </a:solidFill>
              </a:rPr>
              <a:t>realized</a:t>
            </a:r>
            <a:r>
              <a:rPr lang="en-US" sz="2800" dirty="0"/>
              <a:t> something. </a:t>
            </a:r>
          </a:p>
          <a:p>
            <a:pPr marL="0" indent="0">
              <a:lnSpc>
                <a:spcPct val="150000"/>
              </a:lnSpc>
              <a:buNone/>
            </a:pPr>
            <a:endParaRPr lang="en-US" sz="2800" dirty="0"/>
          </a:p>
        </p:txBody>
      </p:sp>
    </p:spTree>
    <p:extLst>
      <p:ext uri="{BB962C8B-B14F-4D97-AF65-F5344CB8AC3E}">
        <p14:creationId xmlns:p14="http://schemas.microsoft.com/office/powerpoint/2010/main" val="40818829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228600"/>
            <a:ext cx="8229600" cy="5516563"/>
          </a:xfrm>
        </p:spPr>
        <p:txBody>
          <a:bodyPr/>
          <a:lstStyle/>
          <a:p>
            <a:pPr marL="0" indent="0">
              <a:lnSpc>
                <a:spcPct val="150000"/>
              </a:lnSpc>
              <a:buNone/>
            </a:pPr>
            <a:r>
              <a:rPr lang="en-US" sz="2800" dirty="0"/>
              <a:t>“Did we check the pool box and see if there is a pump at the bottom?” she asked.  They ran into the garage and tipped the box over. Out fell a pump. They laughed. “That was a very good</a:t>
            </a:r>
            <a:r>
              <a:rPr lang="en-US" sz="2800" b="1" u="sng" dirty="0">
                <a:solidFill>
                  <a:srgbClr val="C00000"/>
                </a:solidFill>
              </a:rPr>
              <a:t> idea</a:t>
            </a:r>
            <a:r>
              <a:rPr lang="en-US" sz="2800" dirty="0"/>
              <a:t>,” said Alex, as they went back to the yard </a:t>
            </a:r>
            <a:r>
              <a:rPr lang="en-US" sz="2800" b="1" u="sng" dirty="0">
                <a:solidFill>
                  <a:srgbClr val="C00000"/>
                </a:solidFill>
              </a:rPr>
              <a:t>and</a:t>
            </a:r>
            <a:r>
              <a:rPr lang="en-US" sz="2800" b="1" u="sng" dirty="0"/>
              <a:t> </a:t>
            </a:r>
            <a:r>
              <a:rPr lang="en-US" sz="2800" dirty="0"/>
              <a:t>connected the pump to the pool. “We were so </a:t>
            </a:r>
            <a:r>
              <a:rPr lang="en-US" sz="2800" b="1" u="sng" dirty="0">
                <a:solidFill>
                  <a:srgbClr val="C00000"/>
                </a:solidFill>
              </a:rPr>
              <a:t>excited</a:t>
            </a:r>
            <a:r>
              <a:rPr lang="en-US" sz="2800" dirty="0"/>
              <a:t> to find the pool that we didn’t gather all of the pieces first.” </a:t>
            </a:r>
          </a:p>
          <a:p>
            <a:pPr marL="0" indent="0">
              <a:buNone/>
            </a:pPr>
            <a:r>
              <a:rPr lang="en-US" sz="2800" dirty="0"/>
              <a:t> </a:t>
            </a:r>
          </a:p>
          <a:p>
            <a:pPr marL="0" indent="0">
              <a:lnSpc>
                <a:spcPct val="150000"/>
              </a:lnSpc>
              <a:buNone/>
            </a:pPr>
            <a:endParaRPr lang="en-US" sz="2800" dirty="0"/>
          </a:p>
        </p:txBody>
      </p:sp>
    </p:spTree>
    <p:extLst>
      <p:ext uri="{BB962C8B-B14F-4D97-AF65-F5344CB8AC3E}">
        <p14:creationId xmlns:p14="http://schemas.microsoft.com/office/powerpoint/2010/main" val="40818829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228600"/>
            <a:ext cx="8229600" cy="5516563"/>
          </a:xfrm>
        </p:spPr>
        <p:txBody>
          <a:bodyPr/>
          <a:lstStyle/>
          <a:p>
            <a:pPr marL="0" indent="0">
              <a:lnSpc>
                <a:spcPct val="150000"/>
              </a:lnSpc>
              <a:buNone/>
            </a:pPr>
            <a:r>
              <a:rPr lang="en-US" sz="2800" dirty="0"/>
              <a:t>Finally the pool was blown up.  But as Karen and Alex looked at it they realized that it was slowly deflating. “There must be a hole somewhere,” said Karen. “We’ll have to find it.” They each took a side </a:t>
            </a:r>
            <a:r>
              <a:rPr lang="en-US" sz="2800" b="1" u="sng" dirty="0">
                <a:solidFill>
                  <a:srgbClr val="C00000"/>
                </a:solidFill>
              </a:rPr>
              <a:t>and</a:t>
            </a:r>
            <a:r>
              <a:rPr lang="en-US" sz="2800" dirty="0"/>
              <a:t> examined the pool, but couldn’t find anything. “The hole </a:t>
            </a:r>
            <a:r>
              <a:rPr lang="en-US" sz="2800" b="1" u="sng" dirty="0">
                <a:solidFill>
                  <a:srgbClr val="C00000"/>
                </a:solidFill>
              </a:rPr>
              <a:t>may</a:t>
            </a:r>
            <a:r>
              <a:rPr lang="en-US" sz="2800" b="1" u="sng" dirty="0"/>
              <a:t> </a:t>
            </a:r>
            <a:r>
              <a:rPr lang="en-US" sz="2800" dirty="0"/>
              <a:t>be too small to see,” said Alex. “How can </a:t>
            </a:r>
            <a:r>
              <a:rPr lang="en-US" sz="2800" b="1" u="sng" dirty="0">
                <a:solidFill>
                  <a:srgbClr val="C00000"/>
                </a:solidFill>
              </a:rPr>
              <a:t>we</a:t>
            </a:r>
            <a:r>
              <a:rPr lang="en-US" sz="2800" b="1" u="sng" dirty="0"/>
              <a:t> </a:t>
            </a:r>
            <a:r>
              <a:rPr lang="en-US" sz="2800" dirty="0"/>
              <a:t>find it if it is too small to see?” </a:t>
            </a:r>
          </a:p>
          <a:p>
            <a:pPr marL="0" indent="0">
              <a:lnSpc>
                <a:spcPct val="150000"/>
              </a:lnSpc>
              <a:buNone/>
            </a:pPr>
            <a:endParaRPr lang="en-US" sz="2800" dirty="0"/>
          </a:p>
        </p:txBody>
      </p:sp>
    </p:spTree>
    <p:extLst>
      <p:ext uri="{BB962C8B-B14F-4D97-AF65-F5344CB8AC3E}">
        <p14:creationId xmlns:p14="http://schemas.microsoft.com/office/powerpoint/2010/main" val="408188296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532</TotalTime>
  <Words>997</Words>
  <Application>Microsoft Office PowerPoint</Application>
  <PresentationFormat>On-screen Show (4:3)</PresentationFormat>
  <Paragraphs>23</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Fixing the Pool ATOS 4.8</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Andy Johnson</dc:creator>
  <cp:lastModifiedBy>Andy Johnson</cp:lastModifiedBy>
  <cp:revision>7</cp:revision>
  <dcterms:created xsi:type="dcterms:W3CDTF">2016-07-19T12:02:18Z</dcterms:created>
  <dcterms:modified xsi:type="dcterms:W3CDTF">2016-07-28T15:30:06Z</dcterms:modified>
</cp:coreProperties>
</file>