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sldIdLst>
    <p:sldId id="337" r:id="rId2"/>
    <p:sldId id="429" r:id="rId3"/>
    <p:sldId id="339" r:id="rId4"/>
    <p:sldId id="458" r:id="rId5"/>
    <p:sldId id="460" r:id="rId6"/>
    <p:sldId id="461" r:id="rId7"/>
    <p:sldId id="465" r:id="rId8"/>
    <p:sldId id="466" r:id="rId9"/>
    <p:sldId id="467" r:id="rId10"/>
    <p:sldId id="380" r:id="rId11"/>
    <p:sldId id="381" r:id="rId12"/>
    <p:sldId id="382" r:id="rId13"/>
    <p:sldId id="390" r:id="rId14"/>
    <p:sldId id="391" r:id="rId15"/>
    <p:sldId id="392" r:id="rId16"/>
    <p:sldId id="462" r:id="rId17"/>
    <p:sldId id="463" r:id="rId18"/>
    <p:sldId id="400" r:id="rId19"/>
    <p:sldId id="468" r:id="rId20"/>
    <p:sldId id="402" r:id="rId21"/>
    <p:sldId id="464" r:id="rId22"/>
    <p:sldId id="456" r:id="rId23"/>
    <p:sldId id="457" r:id="rId24"/>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1pPr>
    <a:lvl2pPr marL="4572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2pPr>
    <a:lvl3pPr marL="9144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3pPr>
    <a:lvl4pPr marL="13716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4pPr>
    <a:lvl5pPr marL="1828800" algn="ctr" rtl="0" fontAlgn="base">
      <a:spcBef>
        <a:spcPct val="0"/>
      </a:spcBef>
      <a:spcAft>
        <a:spcPct val="0"/>
      </a:spcAft>
      <a:defRPr sz="4200" kern="1200">
        <a:solidFill>
          <a:srgbClr val="000000"/>
        </a:solidFill>
        <a:latin typeface="Gill Sans" pitchFamily="-84" charset="0"/>
        <a:ea typeface="ヒラギノ角ゴ ProN W3" pitchFamily="-84" charset="-128"/>
        <a:cs typeface="+mn-cs"/>
        <a:sym typeface="Gill Sans" pitchFamily="-84" charset="0"/>
      </a:defRPr>
    </a:lvl5pPr>
    <a:lvl6pPr marL="22860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6pPr>
    <a:lvl7pPr marL="27432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7pPr>
    <a:lvl8pPr marL="32004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8pPr>
    <a:lvl9pPr marL="3657600" algn="l" defTabSz="914400" rtl="0" eaLnBrk="1" latinLnBrk="0" hangingPunct="1">
      <a:defRPr sz="4200" kern="1200">
        <a:solidFill>
          <a:srgbClr val="000000"/>
        </a:solidFill>
        <a:latin typeface="Gill Sans" pitchFamily="-84" charset="0"/>
        <a:ea typeface="ヒラギノ角ゴ ProN W3" pitchFamily="-84" charset="-128"/>
        <a:cs typeface="+mn-cs"/>
        <a:sym typeface="Gill Sans" pitchFamily="-8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F6FBF7-C407-4D2E-848F-939A0AFB4459}" type="datetimeFigureOut">
              <a:rPr lang="en-US" smtClean="0"/>
              <a:t>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AA2444-1829-4C9E-89CE-FE7B72A594D2}" type="slidenum">
              <a:rPr lang="en-US" smtClean="0"/>
              <a:t>‹#›</a:t>
            </a:fld>
            <a:endParaRPr lang="en-US"/>
          </a:p>
        </p:txBody>
      </p:sp>
    </p:spTree>
    <p:extLst>
      <p:ext uri="{BB962C8B-B14F-4D97-AF65-F5344CB8AC3E}">
        <p14:creationId xmlns:p14="http://schemas.microsoft.com/office/powerpoint/2010/main" val="100330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261B1-A28A-4BB3-A0B6-AD5BC52DC9A8}" type="slidenum">
              <a:rPr lang="en-US"/>
              <a:t>5</a:t>
            </a:fld>
            <a:endParaRPr lang="en-US"/>
          </a:p>
        </p:txBody>
      </p:sp>
    </p:spTree>
    <p:extLst>
      <p:ext uri="{BB962C8B-B14F-4D97-AF65-F5344CB8AC3E}">
        <p14:creationId xmlns:p14="http://schemas.microsoft.com/office/powerpoint/2010/main" val="2622107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8261B1-A28A-4BB3-A0B6-AD5BC52DC9A8}" type="slidenum">
              <a:rPr lang="en-US"/>
              <a:t>6</a:t>
            </a:fld>
            <a:endParaRPr lang="en-US"/>
          </a:p>
        </p:txBody>
      </p:sp>
    </p:spTree>
    <p:extLst>
      <p:ext uri="{BB962C8B-B14F-4D97-AF65-F5344CB8AC3E}">
        <p14:creationId xmlns:p14="http://schemas.microsoft.com/office/powerpoint/2010/main" val="1393805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2"/>
          <p:cNvSpPr txBox="1">
            <a:spLocks noGrp="1" noChangeArrowheads="1"/>
          </p:cNvSpPr>
          <p:nvPr>
            <p:ph type="sldNum" sz="quarter" idx="10"/>
          </p:nvPr>
        </p:nvSpPr>
        <p:spPr>
          <a:ln/>
        </p:spPr>
        <p:txBody>
          <a:bodyPr/>
          <a:lstStyle>
            <a:lvl1pPr>
              <a:defRPr/>
            </a:lvl1pPr>
          </a:lstStyle>
          <a:p>
            <a:fld id="{35B83A20-3C4E-44E8-87B2-CC345DD9EBD3}" type="slidenum">
              <a:rPr lang="en-US"/>
              <a:pPr/>
              <a:t>‹#›</a:t>
            </a:fld>
            <a:endParaRPr lang="en-US"/>
          </a:p>
        </p:txBody>
      </p:sp>
    </p:spTree>
    <p:extLst>
      <p:ext uri="{BB962C8B-B14F-4D97-AF65-F5344CB8AC3E}">
        <p14:creationId xmlns:p14="http://schemas.microsoft.com/office/powerpoint/2010/main" val="137467319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41EB6713-0930-4B2D-8AE5-129DAEBDF04B}" type="slidenum">
              <a:rPr lang="en-US"/>
              <a:pPr/>
              <a:t>‹#›</a:t>
            </a:fld>
            <a:endParaRPr lang="en-US"/>
          </a:p>
        </p:txBody>
      </p:sp>
    </p:spTree>
    <p:extLst>
      <p:ext uri="{BB962C8B-B14F-4D97-AF65-F5344CB8AC3E}">
        <p14:creationId xmlns:p14="http://schemas.microsoft.com/office/powerpoint/2010/main" val="91205569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62CB773E-9CB9-4516-BEAA-F3FB655794AB}" type="slidenum">
              <a:rPr lang="en-US"/>
              <a:pPr/>
              <a:t>‹#›</a:t>
            </a:fld>
            <a:endParaRPr lang="en-US"/>
          </a:p>
        </p:txBody>
      </p:sp>
    </p:spTree>
    <p:extLst>
      <p:ext uri="{BB962C8B-B14F-4D97-AF65-F5344CB8AC3E}">
        <p14:creationId xmlns:p14="http://schemas.microsoft.com/office/powerpoint/2010/main" val="225412999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
          <p:cNvSpPr txBox="1">
            <a:spLocks noGrp="1" noChangeArrowheads="1"/>
          </p:cNvSpPr>
          <p:nvPr>
            <p:ph type="sldNum" sz="quarter" idx="10"/>
          </p:nvPr>
        </p:nvSpPr>
        <p:spPr>
          <a:ln/>
        </p:spPr>
        <p:txBody>
          <a:bodyPr/>
          <a:lstStyle>
            <a:lvl1pPr>
              <a:defRPr/>
            </a:lvl1pPr>
          </a:lstStyle>
          <a:p>
            <a:fld id="{1EBB9E9A-9CF9-481E-8747-E10B214136E3}" type="slidenum">
              <a:rPr lang="en-US"/>
              <a:pPr/>
              <a:t>‹#›</a:t>
            </a:fld>
            <a:endParaRPr lang="en-US"/>
          </a:p>
        </p:txBody>
      </p:sp>
    </p:spTree>
    <p:extLst>
      <p:ext uri="{BB962C8B-B14F-4D97-AF65-F5344CB8AC3E}">
        <p14:creationId xmlns:p14="http://schemas.microsoft.com/office/powerpoint/2010/main" val="354803642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2"/>
          <p:cNvSpPr txBox="1">
            <a:spLocks noGrp="1" noChangeArrowheads="1"/>
          </p:cNvSpPr>
          <p:nvPr>
            <p:ph type="sldNum" sz="quarter" idx="10"/>
          </p:nvPr>
        </p:nvSpPr>
        <p:spPr>
          <a:ln/>
        </p:spPr>
        <p:txBody>
          <a:bodyPr/>
          <a:lstStyle>
            <a:lvl1pPr>
              <a:defRPr/>
            </a:lvl1pPr>
          </a:lstStyle>
          <a:p>
            <a:fld id="{50F412F9-0354-416E-9DD3-899993218D83}" type="slidenum">
              <a:rPr lang="en-US"/>
              <a:pPr/>
              <a:t>‹#›</a:t>
            </a:fld>
            <a:endParaRPr lang="en-US"/>
          </a:p>
        </p:txBody>
      </p:sp>
    </p:spTree>
    <p:extLst>
      <p:ext uri="{BB962C8B-B14F-4D97-AF65-F5344CB8AC3E}">
        <p14:creationId xmlns:p14="http://schemas.microsoft.com/office/powerpoint/2010/main" val="13599759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2"/>
          <p:cNvSpPr txBox="1">
            <a:spLocks noGrp="1" noChangeArrowheads="1"/>
          </p:cNvSpPr>
          <p:nvPr>
            <p:ph type="sldNum" sz="quarter" idx="10"/>
          </p:nvPr>
        </p:nvSpPr>
        <p:spPr>
          <a:ln/>
        </p:spPr>
        <p:txBody>
          <a:bodyPr/>
          <a:lstStyle>
            <a:lvl1pPr>
              <a:defRPr/>
            </a:lvl1pPr>
          </a:lstStyle>
          <a:p>
            <a:fld id="{29975161-E43B-4C28-B73D-4558D2A280BD}" type="slidenum">
              <a:rPr lang="en-US"/>
              <a:pPr/>
              <a:t>‹#›</a:t>
            </a:fld>
            <a:endParaRPr lang="en-US"/>
          </a:p>
        </p:txBody>
      </p:sp>
    </p:spTree>
    <p:extLst>
      <p:ext uri="{BB962C8B-B14F-4D97-AF65-F5344CB8AC3E}">
        <p14:creationId xmlns:p14="http://schemas.microsoft.com/office/powerpoint/2010/main" val="25696052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2"/>
          <p:cNvSpPr txBox="1">
            <a:spLocks noGrp="1" noChangeArrowheads="1"/>
          </p:cNvSpPr>
          <p:nvPr>
            <p:ph type="sldNum" sz="quarter" idx="10"/>
          </p:nvPr>
        </p:nvSpPr>
        <p:spPr>
          <a:ln/>
        </p:spPr>
        <p:txBody>
          <a:bodyPr/>
          <a:lstStyle>
            <a:lvl1pPr>
              <a:defRPr/>
            </a:lvl1pPr>
          </a:lstStyle>
          <a:p>
            <a:fld id="{01C8F2D5-2F17-4B2D-A749-D267CBE61C7F}" type="slidenum">
              <a:rPr lang="en-US"/>
              <a:pPr/>
              <a:t>‹#›</a:t>
            </a:fld>
            <a:endParaRPr lang="en-US"/>
          </a:p>
        </p:txBody>
      </p:sp>
    </p:spTree>
    <p:extLst>
      <p:ext uri="{BB962C8B-B14F-4D97-AF65-F5344CB8AC3E}">
        <p14:creationId xmlns:p14="http://schemas.microsoft.com/office/powerpoint/2010/main" val="42893693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2"/>
          <p:cNvSpPr txBox="1">
            <a:spLocks noGrp="1" noChangeArrowheads="1"/>
          </p:cNvSpPr>
          <p:nvPr>
            <p:ph type="sldNum" sz="quarter" idx="10"/>
          </p:nvPr>
        </p:nvSpPr>
        <p:spPr>
          <a:ln/>
        </p:spPr>
        <p:txBody>
          <a:bodyPr/>
          <a:lstStyle>
            <a:lvl1pPr>
              <a:defRPr/>
            </a:lvl1pPr>
          </a:lstStyle>
          <a:p>
            <a:fld id="{9CB97187-BB1A-463A-A362-90FE2A02C75F}" type="slidenum">
              <a:rPr lang="en-US"/>
              <a:pPr/>
              <a:t>‹#›</a:t>
            </a:fld>
            <a:endParaRPr lang="en-US"/>
          </a:p>
        </p:txBody>
      </p:sp>
    </p:spTree>
    <p:extLst>
      <p:ext uri="{BB962C8B-B14F-4D97-AF65-F5344CB8AC3E}">
        <p14:creationId xmlns:p14="http://schemas.microsoft.com/office/powerpoint/2010/main" val="3058371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fld id="{4916DB79-AB5C-4100-9107-F9B4188DB493}" type="slidenum">
              <a:rPr lang="en-US"/>
              <a:pPr/>
              <a:t>‹#›</a:t>
            </a:fld>
            <a:endParaRPr lang="en-US"/>
          </a:p>
        </p:txBody>
      </p:sp>
    </p:spTree>
    <p:extLst>
      <p:ext uri="{BB962C8B-B14F-4D97-AF65-F5344CB8AC3E}">
        <p14:creationId xmlns:p14="http://schemas.microsoft.com/office/powerpoint/2010/main" val="34287643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A1F120B2-9AE0-4318-B00F-98AAEA1DDA26}" type="slidenum">
              <a:rPr lang="en-US"/>
              <a:pPr/>
              <a:t>‹#›</a:t>
            </a:fld>
            <a:endParaRPr lang="en-US"/>
          </a:p>
        </p:txBody>
      </p:sp>
    </p:spTree>
    <p:extLst>
      <p:ext uri="{BB962C8B-B14F-4D97-AF65-F5344CB8AC3E}">
        <p14:creationId xmlns:p14="http://schemas.microsoft.com/office/powerpoint/2010/main" val="19015072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sym typeface="Lucida Grande"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2"/>
          <p:cNvSpPr txBox="1">
            <a:spLocks noGrp="1" noChangeArrowheads="1"/>
          </p:cNvSpPr>
          <p:nvPr>
            <p:ph type="sldNum" sz="quarter" idx="10"/>
          </p:nvPr>
        </p:nvSpPr>
        <p:spPr>
          <a:ln/>
        </p:spPr>
        <p:txBody>
          <a:bodyPr/>
          <a:lstStyle>
            <a:lvl1pPr>
              <a:defRPr/>
            </a:lvl1pPr>
          </a:lstStyle>
          <a:p>
            <a:fld id="{4012F188-AFDB-4FA4-9D97-A05AED5213D9}" type="slidenum">
              <a:rPr lang="en-US"/>
              <a:pPr/>
              <a:t>‹#›</a:t>
            </a:fld>
            <a:endParaRPr lang="en-US"/>
          </a:p>
        </p:txBody>
      </p:sp>
    </p:spTree>
    <p:extLst>
      <p:ext uri="{BB962C8B-B14F-4D97-AF65-F5344CB8AC3E}">
        <p14:creationId xmlns:p14="http://schemas.microsoft.com/office/powerpoint/2010/main" val="237886479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4000"/>
          </a:srgbClr>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38100" tIns="38100" rIns="38100" bIns="38100" numCol="1" anchor="ctr" anchorCtr="0" compatLnSpc="1">
            <a:prstTxWarp prst="textNoShape">
              <a:avLst/>
            </a:prstTxWarp>
          </a:bodyPr>
          <a:lstStyle/>
          <a:p>
            <a:pPr lvl="0"/>
            <a:r>
              <a:rPr lang="en-US">
                <a:sym typeface="Lucida Grande" charset="0"/>
              </a:rPr>
              <a:t>Click to edit Master title style</a:t>
            </a:r>
          </a:p>
        </p:txBody>
      </p:sp>
      <p:sp>
        <p:nvSpPr>
          <p:cNvPr id="2" name="Text Box 2"/>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eaLnBrk="1" hangingPunct="1">
              <a:defRPr sz="1200">
                <a:solidFill>
                  <a:srgbClr val="878787"/>
                </a:solidFill>
                <a:latin typeface="Lucida Grande" pitchFamily="-84" charset="0"/>
                <a:ea typeface="ヒラギノ角ゴ ProN W3" pitchFamily="-84" charset="-128"/>
                <a:sym typeface="Lucida Grande" pitchFamily="-84" charset="0"/>
              </a:defRPr>
            </a:lvl1pPr>
            <a:lvl2pPr marL="742950" indent="-285750" eaLnBrk="0" hangingPunct="0">
              <a:defRPr sz="4200">
                <a:solidFill>
                  <a:srgbClr val="000000"/>
                </a:solidFill>
                <a:latin typeface="Gill Sans" pitchFamily="-84" charset="0"/>
                <a:ea typeface="ヒラギノ角ゴ ProN W3" pitchFamily="-84" charset="-128"/>
                <a:sym typeface="Gill Sans" pitchFamily="-84" charset="0"/>
              </a:defRPr>
            </a:lvl2pPr>
            <a:lvl3pPr marL="1143000" indent="-228600" eaLnBrk="0" hangingPunct="0">
              <a:defRPr sz="4200">
                <a:solidFill>
                  <a:srgbClr val="000000"/>
                </a:solidFill>
                <a:latin typeface="Gill Sans" pitchFamily="-84" charset="0"/>
                <a:ea typeface="ヒラギノ角ゴ ProN W3" pitchFamily="-84" charset="-128"/>
                <a:sym typeface="Gill Sans" pitchFamily="-84" charset="0"/>
              </a:defRPr>
            </a:lvl3pPr>
            <a:lvl4pPr marL="1600200" indent="-228600" eaLnBrk="0" hangingPunct="0">
              <a:defRPr sz="4200">
                <a:solidFill>
                  <a:srgbClr val="000000"/>
                </a:solidFill>
                <a:latin typeface="Gill Sans" pitchFamily="-84" charset="0"/>
                <a:ea typeface="ヒラギノ角ゴ ProN W3" pitchFamily="-84" charset="-128"/>
                <a:sym typeface="Gill Sans" pitchFamily="-84" charset="0"/>
              </a:defRPr>
            </a:lvl4pPr>
            <a:lvl5pPr marL="2057400" indent="-228600" eaLnBrk="0" hangingPunct="0">
              <a:defRPr sz="4200">
                <a:solidFill>
                  <a:srgbClr val="000000"/>
                </a:solidFill>
                <a:latin typeface="Gill Sans" pitchFamily="-84" charset="0"/>
                <a:ea typeface="ヒラギノ角ゴ ProN W3" pitchFamily="-84" charset="-128"/>
                <a:sym typeface="Gill Sans" pitchFamily="-84" charset="0"/>
              </a:defRPr>
            </a:lvl5pPr>
            <a:lvl6pPr marL="25146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6pPr>
            <a:lvl7pPr marL="29718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7pPr>
            <a:lvl8pPr marL="34290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8pPr>
            <a:lvl9pPr marL="3886200" indent="-228600" algn="ctr" eaLnBrk="0" fontAlgn="base" hangingPunct="0">
              <a:spcBef>
                <a:spcPct val="0"/>
              </a:spcBef>
              <a:spcAft>
                <a:spcPct val="0"/>
              </a:spcAft>
              <a:defRPr sz="4200">
                <a:solidFill>
                  <a:srgbClr val="000000"/>
                </a:solidFill>
                <a:latin typeface="Gill Sans" pitchFamily="-84" charset="0"/>
                <a:ea typeface="ヒラギノ角ゴ ProN W3" pitchFamily="-84" charset="-128"/>
                <a:sym typeface="Gill Sans" pitchFamily="-84" charset="0"/>
              </a:defRPr>
            </a:lvl9pPr>
          </a:lstStyle>
          <a:p>
            <a:fld id="{6A0017B2-5555-4AF6-899B-2A7BEF2DB62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rtl="0" eaLnBrk="0" fontAlgn="base" hangingPunct="0">
        <a:spcBef>
          <a:spcPct val="0"/>
        </a:spcBef>
        <a:spcAft>
          <a:spcPct val="0"/>
        </a:spcAft>
        <a:defRPr sz="4400">
          <a:solidFill>
            <a:schemeClr val="tx1"/>
          </a:solidFill>
          <a:latin typeface="+mj-lt"/>
          <a:ea typeface="+mj-ea"/>
          <a:cs typeface="+mj-cs"/>
          <a:sym typeface="Lucida Grande" pitchFamily="-84" charset="0"/>
        </a:defRPr>
      </a:lvl1pPr>
      <a:lvl2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2pPr>
      <a:lvl3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3pPr>
      <a:lvl4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4pPr>
      <a:lvl5pPr algn="ctr" rtl="0" eaLnBrk="0" fontAlgn="base" hangingPunct="0">
        <a:spcBef>
          <a:spcPct val="0"/>
        </a:spcBef>
        <a:spcAft>
          <a:spcPct val="0"/>
        </a:spcAft>
        <a:defRPr sz="4400">
          <a:solidFill>
            <a:schemeClr val="tx1"/>
          </a:solidFill>
          <a:latin typeface="Lucida Grande" charset="0"/>
          <a:ea typeface="ヒラギノ角ゴ ProN W3" charset="0"/>
          <a:cs typeface="ヒラギノ角ゴ ProN W3" charset="0"/>
          <a:sym typeface="Lucida Grande" pitchFamily="-84" charset="0"/>
        </a:defRPr>
      </a:lvl5pPr>
      <a:lvl6pPr marL="4572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fontAlgn="base">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2900" indent="-342900" algn="l" rtl="0" eaLnBrk="0" fontAlgn="base" hangingPunct="0">
        <a:spcBef>
          <a:spcPts val="800"/>
        </a:spcBef>
        <a:spcAft>
          <a:spcPct val="0"/>
        </a:spcAft>
        <a:buClr>
          <a:srgbClr val="000000"/>
        </a:buClr>
        <a:buSzPct val="100000"/>
        <a:buFont typeface="Arial" pitchFamily="34" charset="0"/>
        <a:buChar char="•"/>
        <a:defRPr sz="3200">
          <a:solidFill>
            <a:schemeClr val="tx1"/>
          </a:solidFill>
          <a:latin typeface="+mn-lt"/>
          <a:ea typeface="+mn-ea"/>
          <a:cs typeface="+mn-cs"/>
          <a:sym typeface="Lucida Grande" pitchFamily="-84" charset="0"/>
        </a:defRPr>
      </a:lvl1pPr>
      <a:lvl2pPr marL="742950" indent="-285750" algn="l" rtl="0" eaLnBrk="0" fontAlgn="base" hangingPunct="0">
        <a:spcBef>
          <a:spcPts val="700"/>
        </a:spcBef>
        <a:spcAft>
          <a:spcPct val="0"/>
        </a:spcAft>
        <a:buClr>
          <a:srgbClr val="000000"/>
        </a:buClr>
        <a:buSzPct val="100000"/>
        <a:buFont typeface="Arial" pitchFamily="34" charset="0"/>
        <a:buChar char="–"/>
        <a:defRPr sz="2800">
          <a:solidFill>
            <a:schemeClr val="tx1"/>
          </a:solidFill>
          <a:latin typeface="+mn-lt"/>
          <a:ea typeface="+mn-ea"/>
          <a:cs typeface="+mn-cs"/>
          <a:sym typeface="Lucida Grande" pitchFamily="-84" charset="0"/>
        </a:defRPr>
      </a:lvl2pPr>
      <a:lvl3pPr marL="1143000" indent="-228600" algn="l" rtl="0" eaLnBrk="0" fontAlgn="base" hangingPunct="0">
        <a:spcBef>
          <a:spcPts val="600"/>
        </a:spcBef>
        <a:spcAft>
          <a:spcPct val="0"/>
        </a:spcAft>
        <a:buClr>
          <a:srgbClr val="000000"/>
        </a:buClr>
        <a:buSzPct val="100000"/>
        <a:buFont typeface="Arial" pitchFamily="34" charset="0"/>
        <a:buChar char="•"/>
        <a:defRPr sz="2400">
          <a:solidFill>
            <a:schemeClr val="tx1"/>
          </a:solidFill>
          <a:latin typeface="+mn-lt"/>
          <a:ea typeface="+mn-ea"/>
          <a:cs typeface="+mn-cs"/>
          <a:sym typeface="Lucida Grande" pitchFamily="-84" charset="0"/>
        </a:defRPr>
      </a:lvl3pPr>
      <a:lvl4pPr marL="16002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Lucida Grande" pitchFamily="-84" charset="0"/>
        </a:defRPr>
      </a:lvl4pPr>
      <a:lvl5pPr marL="2057400" indent="-228600" algn="l" rtl="0" eaLnBrk="0" fontAlgn="base" hangingPunct="0">
        <a:spcBef>
          <a:spcPts val="500"/>
        </a:spcBef>
        <a:spcAft>
          <a:spcPct val="0"/>
        </a:spcAft>
        <a:buClr>
          <a:srgbClr val="000000"/>
        </a:buClr>
        <a:buSzPct val="100000"/>
        <a:buFont typeface="Arial" pitchFamily="34" charset="0"/>
        <a:buChar char="»"/>
        <a:defRPr sz="2000">
          <a:solidFill>
            <a:schemeClr val="tx1"/>
          </a:solidFill>
          <a:latin typeface="+mn-lt"/>
          <a:ea typeface="+mn-ea"/>
          <a:cs typeface="+mn-cs"/>
          <a:sym typeface="Lucida Grande" pitchFamily="-84" charset="0"/>
        </a:defRPr>
      </a:lvl5pPr>
      <a:lvl6pPr marL="25146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718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4290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862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09601"/>
            <a:ext cx="8229600" cy="4343400"/>
          </a:xfrm>
        </p:spPr>
        <p:txBody>
          <a:bodyPr/>
          <a:lstStyle/>
          <a:p>
            <a:pPr marL="0" indent="0" algn="ctr">
              <a:buNone/>
            </a:pPr>
            <a:r>
              <a:rPr lang="en-US" b="1" dirty="0">
                <a:solidFill>
                  <a:srgbClr val="0066FF"/>
                </a:solidFill>
              </a:rPr>
              <a:t>Meaning-Based Intervention</a:t>
            </a:r>
          </a:p>
          <a:p>
            <a:pPr marL="0" indent="0" algn="ctr">
              <a:buNone/>
            </a:pPr>
            <a:r>
              <a:rPr lang="en-US" b="1" dirty="0"/>
              <a:t>Lesson 4</a:t>
            </a:r>
          </a:p>
          <a:p>
            <a:pPr marL="0" indent="0" algn="ctr">
              <a:buNone/>
            </a:pPr>
            <a:r>
              <a:rPr lang="en-US" b="1" dirty="0">
                <a:solidFill>
                  <a:srgbClr val="C00000"/>
                </a:solidFill>
              </a:rPr>
              <a:t>short /a/</a:t>
            </a:r>
          </a:p>
          <a:p>
            <a:pPr marL="0" indent="0" algn="ctr">
              <a:buNone/>
            </a:pPr>
            <a:endParaRPr lang="en-US" b="1" dirty="0">
              <a:solidFill>
                <a:srgbClr val="FF0000"/>
              </a:solidFill>
            </a:endParaRPr>
          </a:p>
          <a:p>
            <a:pPr marL="0" indent="0" algn="ctr">
              <a:buNone/>
            </a:pPr>
            <a:r>
              <a:rPr lang="en-US" b="1" dirty="0">
                <a:solidFill>
                  <a:srgbClr val="FF0000"/>
                </a:solidFill>
              </a:rPr>
              <a:t>Prototype</a:t>
            </a:r>
          </a:p>
          <a:p>
            <a:pPr marL="0" indent="0" algn="ctr">
              <a:buNone/>
            </a:pPr>
            <a:r>
              <a:rPr lang="en-US" b="1" dirty="0">
                <a:solidFill>
                  <a:srgbClr val="0066FF"/>
                </a:solidFill>
              </a:rPr>
              <a:t>Level II</a:t>
            </a:r>
          </a:p>
          <a:p>
            <a:pPr marL="0" indent="0" algn="ctr">
              <a:buNone/>
            </a:pPr>
            <a:r>
              <a:rPr lang="en-US" sz="1800" b="1" dirty="0">
                <a:solidFill>
                  <a:srgbClr val="00B050"/>
                </a:solidFill>
              </a:rPr>
              <a:t>February 2018</a:t>
            </a:r>
          </a:p>
        </p:txBody>
      </p:sp>
    </p:spTree>
    <p:extLst>
      <p:ext uri="{BB962C8B-B14F-4D97-AF65-F5344CB8AC3E}">
        <p14:creationId xmlns:p14="http://schemas.microsoft.com/office/powerpoint/2010/main" val="132943799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4. Fluency: SPF</a:t>
            </a:r>
          </a:p>
        </p:txBody>
      </p:sp>
      <p:sp>
        <p:nvSpPr>
          <p:cNvPr id="5" name="Rectangle 4"/>
          <p:cNvSpPr/>
          <p:nvPr/>
        </p:nvSpPr>
        <p:spPr>
          <a:xfrm>
            <a:off x="2662950" y="2363126"/>
            <a:ext cx="3405292" cy="1006429"/>
          </a:xfrm>
          <a:prstGeom prst="rect">
            <a:avLst/>
          </a:prstGeom>
        </p:spPr>
        <p:txBody>
          <a:bodyPr wrap="none">
            <a:spAutoFit/>
          </a:bodyPr>
          <a:lstStyle/>
          <a:p>
            <a:pPr>
              <a:lnSpc>
                <a:spcPct val="90000"/>
              </a:lnSpc>
              <a:defRPr/>
            </a:pPr>
            <a:r>
              <a:rPr lang="en-US" sz="6600" b="1" dirty="0">
                <a:solidFill>
                  <a:srgbClr val="C00000"/>
                </a:solidFill>
              </a:rPr>
              <a:t>Short /a/</a:t>
            </a:r>
          </a:p>
        </p:txBody>
      </p:sp>
      <p:pic>
        <p:nvPicPr>
          <p:cNvPr id="6" name="Picture 5" descr="Screen Clipping">
            <a:extLst>
              <a:ext uri="{FF2B5EF4-FFF2-40B4-BE49-F238E27FC236}">
                <a16:creationId xmlns:a16="http://schemas.microsoft.com/office/drawing/2014/main" id="{61E17C0F-C00E-44B8-93D2-9927CA8872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1030" y="3973426"/>
            <a:ext cx="2544113" cy="1455824"/>
          </a:xfrm>
          <a:prstGeom prst="rect">
            <a:avLst/>
          </a:prstGeom>
        </p:spPr>
      </p:pic>
    </p:spTree>
    <p:extLst>
      <p:ext uri="{BB962C8B-B14F-4D97-AF65-F5344CB8AC3E}">
        <p14:creationId xmlns:p14="http://schemas.microsoft.com/office/powerpoint/2010/main" val="301987067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754563"/>
          </a:xfrm>
        </p:spPr>
        <p:txBody>
          <a:bodyPr/>
          <a:lstStyle/>
          <a:p>
            <a:pPr marL="0" indent="0">
              <a:buNone/>
            </a:pPr>
            <a:r>
              <a:rPr lang="en-US" sz="1800" b="1" dirty="0">
                <a:solidFill>
                  <a:srgbClr val="0066FF"/>
                </a:solidFill>
              </a:rPr>
              <a:t>Short Passage Fluency </a:t>
            </a:r>
            <a:r>
              <a:rPr lang="en-US" sz="1800" dirty="0"/>
              <a:t>(SPF) is a paper-based repeated reading activity that uses a series of Really Silly Stories (RSS).  Each story is</a:t>
            </a:r>
            <a:r>
              <a:rPr lang="en-US" sz="1800" b="1" dirty="0"/>
              <a:t> </a:t>
            </a:r>
            <a:r>
              <a:rPr lang="en-US" sz="1800" dirty="0"/>
              <a:t>broken into daily sections.  In each section, 40-, 50- and 40-word increments are designated with bold-faced type and underlines.  </a:t>
            </a:r>
            <a:r>
              <a:rPr lang="en-US" sz="1800" b="1" dirty="0"/>
              <a:t> </a:t>
            </a:r>
            <a:r>
              <a:rPr lang="en-US" sz="1800" dirty="0"/>
              <a:t>Students read a daily section aloud three times, stopping at their designated target level (40, 40, or 60 words).  Each attempt is timed.  Students then record their three times on a graph.</a:t>
            </a:r>
          </a:p>
          <a:p>
            <a:pPr marL="0" indent="0">
              <a:buNone/>
            </a:pPr>
            <a:endParaRPr lang="en-US" sz="1800" dirty="0"/>
          </a:p>
          <a:p>
            <a:pPr marL="0" indent="0">
              <a:buNone/>
            </a:pPr>
            <a:r>
              <a:rPr lang="en-US" sz="1800" dirty="0"/>
              <a:t>Some prefer to use paper.  A paper version of these are included.</a:t>
            </a:r>
          </a:p>
          <a:p>
            <a:pPr marL="0" indent="0">
              <a:buNone/>
            </a:pPr>
            <a:endParaRPr lang="en-US" dirty="0"/>
          </a:p>
          <a:p>
            <a:pPr marL="0" indent="0">
              <a:buNone/>
            </a:pPr>
            <a:endParaRPr lang="en-US" dirty="0"/>
          </a:p>
        </p:txBody>
      </p:sp>
      <p:pic>
        <p:nvPicPr>
          <p:cNvPr id="6" name="Picture 5" descr="Document2 - Word"/>
          <p:cNvPicPr/>
          <p:nvPr/>
        </p:nvPicPr>
        <p:blipFill>
          <a:blip r:embed="rId2" cstate="print">
            <a:extLst>
              <a:ext uri="{28A0092B-C50C-407E-A947-70E740481C1C}">
                <a14:useLocalDpi xmlns:a14="http://schemas.microsoft.com/office/drawing/2010/main" val="0"/>
              </a:ext>
            </a:extLst>
          </a:blip>
          <a:srcRect l="19049" t="41351" r="44646" b="4044"/>
          <a:stretch>
            <a:fillRect/>
          </a:stretch>
        </p:blipFill>
        <p:spPr bwMode="auto">
          <a:xfrm>
            <a:off x="2971800" y="3657600"/>
            <a:ext cx="2438400" cy="1981200"/>
          </a:xfrm>
          <a:prstGeom prst="rect">
            <a:avLst/>
          </a:prstGeom>
          <a:noFill/>
          <a:ln>
            <a:noFill/>
          </a:ln>
          <a:extLst/>
        </p:spPr>
      </p:pic>
    </p:spTree>
    <p:extLst>
      <p:ext uri="{BB962C8B-B14F-4D97-AF65-F5344CB8AC3E}">
        <p14:creationId xmlns:p14="http://schemas.microsoft.com/office/powerpoint/2010/main" val="122127786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48DD5-2805-4ECE-A21E-264373E41AFF}"/>
              </a:ext>
            </a:extLst>
          </p:cNvPr>
          <p:cNvSpPr/>
          <p:nvPr/>
        </p:nvSpPr>
        <p:spPr>
          <a:xfrm>
            <a:off x="1447800" y="1600200"/>
            <a:ext cx="6781800" cy="3046988"/>
          </a:xfrm>
          <a:prstGeom prst="rect">
            <a:avLst/>
          </a:prstGeom>
        </p:spPr>
        <p:txBody>
          <a:bodyPr wrap="square">
            <a:spAutoFit/>
          </a:bodyPr>
          <a:lstStyle/>
          <a:p>
            <a:r>
              <a:rPr lang="en-US" b="1" dirty="0">
                <a:solidFill>
                  <a:srgbClr val="0066FF"/>
                </a:solidFill>
              </a:rPr>
              <a:t>PAT AND THE FROG</a:t>
            </a:r>
          </a:p>
          <a:p>
            <a:endParaRPr lang="en-US" dirty="0"/>
          </a:p>
          <a:p>
            <a:pPr>
              <a:lnSpc>
                <a:spcPct val="150000"/>
              </a:lnSpc>
              <a:spcBef>
                <a:spcPts val="0"/>
              </a:spcBef>
              <a:spcAft>
                <a:spcPts val="0"/>
              </a:spcAft>
              <a:tabLst>
                <a:tab pos="457200" algn="l"/>
              </a:tabLst>
            </a:pPr>
            <a:r>
              <a:rPr lang="en-US" sz="3600" b="1" dirty="0"/>
              <a:t>Day 4</a:t>
            </a:r>
            <a:endParaRPr lang="en-US" sz="3600" dirty="0"/>
          </a:p>
          <a:p>
            <a:pPr marL="0" marR="0">
              <a:lnSpc>
                <a:spcPct val="150000"/>
              </a:lnSpc>
              <a:spcBef>
                <a:spcPts val="0"/>
              </a:spcBef>
              <a:spcAft>
                <a:spcPts val="0"/>
              </a:spcAft>
              <a:tabLst>
                <a:tab pos="457200" algn="l"/>
              </a:tabLst>
            </a:pP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36977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A575B-D2B9-431B-B8FC-1B890C810032}"/>
              </a:ext>
            </a:extLst>
          </p:cNvPr>
          <p:cNvSpPr>
            <a:spLocks noGrp="1"/>
          </p:cNvSpPr>
          <p:nvPr>
            <p:ph idx="1"/>
          </p:nvPr>
        </p:nvSpPr>
        <p:spPr>
          <a:xfrm>
            <a:off x="457200" y="152400"/>
            <a:ext cx="8229600" cy="6400800"/>
          </a:xfrm>
        </p:spPr>
        <p:txBody>
          <a:bodyPr/>
          <a:lstStyle/>
          <a:p>
            <a:pPr marL="0" indent="0">
              <a:lnSpc>
                <a:spcPct val="150000"/>
              </a:lnSpc>
              <a:buNone/>
            </a:pPr>
            <a:r>
              <a:rPr lang="en-US" sz="2200" dirty="0"/>
              <a:t> 	“Hold it,” Pat said.  “You need to speak louder.  This frog can’t hear very well.”</a:t>
            </a:r>
          </a:p>
          <a:p>
            <a:pPr marL="0" indent="0">
              <a:lnSpc>
                <a:spcPct val="150000"/>
              </a:lnSpc>
              <a:buNone/>
            </a:pPr>
            <a:r>
              <a:rPr lang="en-US" sz="2200" dirty="0"/>
              <a:t>	Ted yelled, “Excuse me Mr. Frog …”</a:t>
            </a:r>
          </a:p>
          <a:p>
            <a:pPr marL="0" indent="0">
              <a:lnSpc>
                <a:spcPct val="150000"/>
              </a:lnSpc>
              <a:buNone/>
            </a:pPr>
            <a:r>
              <a:rPr lang="en-US" sz="2200" dirty="0"/>
              <a:t>	“Hold it,” said Pat.</a:t>
            </a:r>
          </a:p>
          <a:p>
            <a:pPr marL="0" indent="0">
              <a:lnSpc>
                <a:spcPct val="150000"/>
              </a:lnSpc>
              <a:buNone/>
            </a:pPr>
            <a:r>
              <a:rPr lang="en-US" sz="2200" dirty="0"/>
              <a:t>	“What now?” asked Ted.</a:t>
            </a:r>
          </a:p>
          <a:p>
            <a:pPr marL="0" indent="0">
              <a:lnSpc>
                <a:spcPct val="150000"/>
              </a:lnSpc>
              <a:buNone/>
            </a:pPr>
            <a:r>
              <a:rPr lang="en-US" sz="2200" dirty="0"/>
              <a:t>	“This frog has a name,” said Pat.  “His name </a:t>
            </a:r>
            <a:r>
              <a:rPr lang="en-US" sz="2200" b="1" u="sng" dirty="0"/>
              <a:t>is </a:t>
            </a:r>
            <a:r>
              <a:rPr lang="en-US" sz="2200" dirty="0"/>
              <a:t>Frank.”</a:t>
            </a:r>
          </a:p>
          <a:p>
            <a:pPr marL="0" indent="0">
              <a:lnSpc>
                <a:spcPct val="150000"/>
              </a:lnSpc>
              <a:buNone/>
            </a:pPr>
            <a:r>
              <a:rPr lang="en-US" sz="2200" dirty="0"/>
              <a:t>	Ted yelled, “Excuse me Frank.  Why are you </a:t>
            </a:r>
            <a:r>
              <a:rPr lang="en-US" sz="2200" b="1" u="sng" dirty="0"/>
              <a:t>sitting</a:t>
            </a:r>
            <a:r>
              <a:rPr lang="en-US" sz="2200" dirty="0"/>
              <a:t> on Pat’s head?”</a:t>
            </a:r>
          </a:p>
          <a:p>
            <a:pPr marL="0" indent="0">
              <a:lnSpc>
                <a:spcPct val="150000"/>
              </a:lnSpc>
              <a:buNone/>
            </a:pPr>
            <a:r>
              <a:rPr lang="en-US" sz="2200" dirty="0"/>
              <a:t>	Frank the frog looked down at </a:t>
            </a:r>
            <a:r>
              <a:rPr lang="en-US" sz="2200" b="1" u="sng" dirty="0"/>
              <a:t>Ted</a:t>
            </a:r>
            <a:r>
              <a:rPr lang="en-US" sz="2200" dirty="0"/>
              <a:t>.  He let out a loud sigh.  Frank said, “I am sitting on Ted’s head because if I stood I would fall off.”</a:t>
            </a:r>
          </a:p>
          <a:p>
            <a:pPr marL="0" indent="0">
              <a:buNone/>
            </a:pPr>
            <a:endParaRPr lang="en-US" dirty="0"/>
          </a:p>
        </p:txBody>
      </p:sp>
    </p:spTree>
    <p:extLst>
      <p:ext uri="{BB962C8B-B14F-4D97-AF65-F5344CB8AC3E}">
        <p14:creationId xmlns:p14="http://schemas.microsoft.com/office/powerpoint/2010/main" val="360759606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A535F-8B8D-4AA9-89A7-A80693301D68}"/>
              </a:ext>
            </a:extLst>
          </p:cNvPr>
          <p:cNvSpPr>
            <a:spLocks noGrp="1"/>
          </p:cNvSpPr>
          <p:nvPr>
            <p:ph idx="1"/>
          </p:nvPr>
        </p:nvSpPr>
        <p:spPr>
          <a:xfrm>
            <a:off x="457200" y="609600"/>
            <a:ext cx="8229600" cy="5516563"/>
          </a:xfrm>
        </p:spPr>
        <p:txBody>
          <a:bodyPr/>
          <a:lstStyle/>
          <a:p>
            <a:pPr marL="0" indent="0">
              <a:buNone/>
            </a:pPr>
            <a:r>
              <a:rPr lang="en-US" dirty="0"/>
              <a:t>Record the times for each attempt.</a:t>
            </a:r>
          </a:p>
        </p:txBody>
      </p:sp>
      <p:pic>
        <p:nvPicPr>
          <p:cNvPr id="4" name="Picture 3" descr="Document2 - Word">
            <a:extLst>
              <a:ext uri="{FF2B5EF4-FFF2-40B4-BE49-F238E27FC236}">
                <a16:creationId xmlns:a16="http://schemas.microsoft.com/office/drawing/2014/main" id="{1D850B67-C2C1-4223-B512-26B704736A18}"/>
              </a:ext>
            </a:extLst>
          </p:cNvPr>
          <p:cNvPicPr/>
          <p:nvPr/>
        </p:nvPicPr>
        <p:blipFill>
          <a:blip r:embed="rId2" cstate="print">
            <a:extLst>
              <a:ext uri="{28A0092B-C50C-407E-A947-70E740481C1C}">
                <a14:useLocalDpi xmlns:a14="http://schemas.microsoft.com/office/drawing/2010/main" val="0"/>
              </a:ext>
            </a:extLst>
          </a:blip>
          <a:srcRect l="19049" t="41351" r="44646" b="4044"/>
          <a:stretch>
            <a:fillRect/>
          </a:stretch>
        </p:blipFill>
        <p:spPr bwMode="auto">
          <a:xfrm>
            <a:off x="2362200" y="2286000"/>
            <a:ext cx="4038600" cy="3276600"/>
          </a:xfrm>
          <a:prstGeom prst="rect">
            <a:avLst/>
          </a:prstGeom>
          <a:noFill/>
          <a:ln>
            <a:noFill/>
          </a:ln>
          <a:extLst/>
        </p:spPr>
      </p:pic>
    </p:spTree>
    <p:extLst>
      <p:ext uri="{BB962C8B-B14F-4D97-AF65-F5344CB8AC3E}">
        <p14:creationId xmlns:p14="http://schemas.microsoft.com/office/powerpoint/2010/main" val="31235421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5. Writing – short /a/</a:t>
            </a:r>
          </a:p>
          <a:p>
            <a:pPr marL="0" indent="0" algn="ctr">
              <a:buNone/>
            </a:pPr>
            <a:r>
              <a:rPr lang="en-US" dirty="0">
                <a:highlight>
                  <a:srgbClr val="00FF00"/>
                </a:highlight>
              </a:rPr>
              <a:t>Level II</a:t>
            </a:r>
          </a:p>
        </p:txBody>
      </p:sp>
      <p:sp>
        <p:nvSpPr>
          <p:cNvPr id="2" name="AutoShape 2" descr="Image result for clipart students writing">
            <a:extLst>
              <a:ext uri="{FF2B5EF4-FFF2-40B4-BE49-F238E27FC236}">
                <a16:creationId xmlns:a16="http://schemas.microsoft.com/office/drawing/2014/main" id="{A497AC14-66F1-4C57-A2D4-4D379262BC51}"/>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3150"/>
          </a:p>
        </p:txBody>
      </p:sp>
      <p:pic>
        <p:nvPicPr>
          <p:cNvPr id="2052" name="Picture 4" descr="Image result for clipart students writ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57954"/>
            <a:ext cx="3381375" cy="13525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clipart students wri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534510"/>
            <a:ext cx="1752600" cy="1402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152223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F38E9-DC72-430D-B03A-CB11AE59A049}"/>
              </a:ext>
            </a:extLst>
          </p:cNvPr>
          <p:cNvSpPr>
            <a:spLocks noGrp="1"/>
          </p:cNvSpPr>
          <p:nvPr>
            <p:ph idx="1"/>
          </p:nvPr>
        </p:nvSpPr>
        <p:spPr>
          <a:xfrm>
            <a:off x="628650" y="838200"/>
            <a:ext cx="7886700" cy="5257800"/>
          </a:xfrm>
        </p:spPr>
        <p:txBody>
          <a:bodyPr/>
          <a:lstStyle/>
          <a:p>
            <a:pPr marL="0" indent="0">
              <a:buNone/>
            </a:pPr>
            <a:r>
              <a:rPr lang="en-US" sz="2000" b="1" dirty="0"/>
              <a:t>Sentence elaboration.</a:t>
            </a:r>
            <a:r>
              <a:rPr lang="en-US" sz="2000" dirty="0"/>
              <a:t>  </a:t>
            </a:r>
          </a:p>
          <a:p>
            <a:r>
              <a:rPr lang="en-US" sz="2000" dirty="0"/>
              <a:t>Students are given a sentence and asked to make it more interesting or different.  </a:t>
            </a:r>
          </a:p>
          <a:p>
            <a:r>
              <a:rPr lang="en-US" sz="2000" dirty="0"/>
              <a:t>Unique, creative, and humorous ideas should be encouraged.  </a:t>
            </a:r>
          </a:p>
          <a:p>
            <a:r>
              <a:rPr lang="en-US" sz="2000" dirty="0"/>
              <a:t>As well, students can change or add nouns, verbs, and adjectives.  </a:t>
            </a:r>
          </a:p>
        </p:txBody>
      </p:sp>
    </p:spTree>
    <p:extLst>
      <p:ext uri="{BB962C8B-B14F-4D97-AF65-F5344CB8AC3E}">
        <p14:creationId xmlns:p14="http://schemas.microsoft.com/office/powerpoint/2010/main" val="349077906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4F38E9-DC72-430D-B03A-CB11AE59A049}"/>
              </a:ext>
            </a:extLst>
          </p:cNvPr>
          <p:cNvSpPr>
            <a:spLocks noGrp="1"/>
          </p:cNvSpPr>
          <p:nvPr>
            <p:ph idx="1"/>
          </p:nvPr>
        </p:nvSpPr>
        <p:spPr>
          <a:xfrm>
            <a:off x="628650" y="1379465"/>
            <a:ext cx="7886700" cy="4110508"/>
          </a:xfrm>
        </p:spPr>
        <p:txBody>
          <a:bodyPr/>
          <a:lstStyle/>
          <a:p>
            <a:pPr marL="0" indent="0">
              <a:buNone/>
            </a:pPr>
            <a:endParaRPr lang="en-US" sz="2700" dirty="0"/>
          </a:p>
          <a:p>
            <a:pPr marL="0" indent="0">
              <a:buNone/>
            </a:pPr>
            <a:r>
              <a:rPr lang="en-US" sz="3600" dirty="0"/>
              <a:t>The bad man grabbed some candy.</a:t>
            </a:r>
          </a:p>
          <a:p>
            <a:pPr marL="0" indent="0">
              <a:buNone/>
            </a:pPr>
            <a:endParaRPr lang="en-US" dirty="0"/>
          </a:p>
        </p:txBody>
      </p:sp>
    </p:spTree>
    <p:extLst>
      <p:ext uri="{BB962C8B-B14F-4D97-AF65-F5344CB8AC3E}">
        <p14:creationId xmlns:p14="http://schemas.microsoft.com/office/powerpoint/2010/main" val="289914071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4961" y="742950"/>
            <a:ext cx="6172200" cy="1466850"/>
          </a:xfrm>
        </p:spPr>
        <p:txBody>
          <a:bodyPr/>
          <a:lstStyle/>
          <a:p>
            <a:pPr marL="0" indent="0" algn="ctr">
              <a:buNone/>
            </a:pPr>
            <a:r>
              <a:rPr lang="en-US" dirty="0">
                <a:highlight>
                  <a:srgbClr val="00FF00"/>
                </a:highlight>
              </a:rPr>
              <a:t>6. Comprehension</a:t>
            </a:r>
          </a:p>
          <a:p>
            <a:pPr marL="0" indent="0" algn="ctr">
              <a:buNone/>
            </a:pPr>
            <a:r>
              <a:rPr lang="en-US" dirty="0">
                <a:highlight>
                  <a:srgbClr val="00FF00"/>
                </a:highlight>
              </a:rPr>
              <a:t>Tom and Ricky Mystery Series</a:t>
            </a:r>
          </a:p>
        </p:txBody>
      </p:sp>
      <p:sp>
        <p:nvSpPr>
          <p:cNvPr id="2" name="AutoShape 2" descr="Image result for clipart students writing">
            <a:extLst>
              <a:ext uri="{FF2B5EF4-FFF2-40B4-BE49-F238E27FC236}">
                <a16:creationId xmlns:a16="http://schemas.microsoft.com/office/drawing/2014/main" id="{A497AC14-66F1-4C57-A2D4-4D379262BC51}"/>
              </a:ext>
            </a:extLst>
          </p:cNvPr>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315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180492"/>
            <a:ext cx="4072922" cy="3791059"/>
          </a:xfrm>
          <a:prstGeom prst="rect">
            <a:avLst/>
          </a:prstGeom>
        </p:spPr>
      </p:pic>
    </p:spTree>
    <p:extLst>
      <p:ext uri="{BB962C8B-B14F-4D97-AF65-F5344CB8AC3E}">
        <p14:creationId xmlns:p14="http://schemas.microsoft.com/office/powerpoint/2010/main" val="274522138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lgn="ctr">
              <a:buNone/>
            </a:pPr>
            <a:r>
              <a:rPr lang="en-US" sz="2800" b="1" dirty="0"/>
              <a:t>THE FALLING SKY MYSTERY</a:t>
            </a:r>
            <a:endParaRPr lang="en-US" sz="2800" dirty="0"/>
          </a:p>
          <a:p>
            <a:pPr marL="0" indent="0">
              <a:buNone/>
            </a:pPr>
            <a:endParaRPr lang="en-US" dirty="0"/>
          </a:p>
        </p:txBody>
      </p:sp>
      <p:pic>
        <p:nvPicPr>
          <p:cNvPr id="1026" name="Picture 2" descr="Image result for Tom and Ricky The falling star myste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1295400"/>
            <a:ext cx="3581400" cy="5030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1095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C7BDB-0AA9-4E3C-B516-F41D177017A6}"/>
              </a:ext>
            </a:extLst>
          </p:cNvPr>
          <p:cNvSpPr>
            <a:spLocks noGrp="1"/>
          </p:cNvSpPr>
          <p:nvPr>
            <p:ph idx="1"/>
          </p:nvPr>
        </p:nvSpPr>
        <p:spPr>
          <a:xfrm>
            <a:off x="381000" y="1066800"/>
            <a:ext cx="8229600" cy="4525963"/>
          </a:xfrm>
        </p:spPr>
        <p:txBody>
          <a:bodyPr/>
          <a:lstStyle/>
          <a:p>
            <a:pPr marL="0" indent="0">
              <a:buNone/>
            </a:pPr>
            <a:r>
              <a:rPr lang="en-US" b="1" u="sng" dirty="0"/>
              <a:t>Day 4</a:t>
            </a:r>
            <a:endParaRPr lang="en-US" dirty="0"/>
          </a:p>
          <a:p>
            <a:pPr marL="0" indent="0">
              <a:buNone/>
            </a:pPr>
            <a:r>
              <a:rPr lang="en-US" dirty="0"/>
              <a:t>1. LEA</a:t>
            </a:r>
          </a:p>
          <a:p>
            <a:pPr marL="0" indent="0">
              <a:buNone/>
            </a:pPr>
            <a:r>
              <a:rPr lang="en-US" dirty="0"/>
              <a:t>2. Sentence Replay</a:t>
            </a:r>
          </a:p>
          <a:p>
            <a:pPr marL="0" indent="0">
              <a:buNone/>
            </a:pPr>
            <a:r>
              <a:rPr lang="en-US" dirty="0"/>
              <a:t>3. Sentence Dictation</a:t>
            </a:r>
          </a:p>
          <a:p>
            <a:pPr marL="0" indent="0">
              <a:buNone/>
            </a:pPr>
            <a:r>
              <a:rPr lang="en-US" dirty="0"/>
              <a:t>4. Fluency</a:t>
            </a:r>
          </a:p>
          <a:p>
            <a:pPr marL="0" indent="0">
              <a:buNone/>
            </a:pPr>
            <a:r>
              <a:rPr lang="en-US" dirty="0"/>
              <a:t>5. Writing – sentence elaboration</a:t>
            </a:r>
          </a:p>
          <a:p>
            <a:pPr marL="0" indent="0">
              <a:buNone/>
            </a:pPr>
            <a:r>
              <a:rPr lang="en-US" dirty="0"/>
              <a:t>6. Comprehension</a:t>
            </a:r>
          </a:p>
        </p:txBody>
      </p:sp>
      <p:sp>
        <p:nvSpPr>
          <p:cNvPr id="5" name="Rectangle 4">
            <a:extLst>
              <a:ext uri="{FF2B5EF4-FFF2-40B4-BE49-F238E27FC236}">
                <a16:creationId xmlns:a16="http://schemas.microsoft.com/office/drawing/2014/main" id="{795E2337-AC87-4713-BB10-C283CC40383A}"/>
              </a:ext>
            </a:extLst>
          </p:cNvPr>
          <p:cNvSpPr/>
          <p:nvPr/>
        </p:nvSpPr>
        <p:spPr>
          <a:xfrm>
            <a:off x="3400147" y="204788"/>
            <a:ext cx="2191306" cy="738664"/>
          </a:xfrm>
          <a:prstGeom prst="rect">
            <a:avLst/>
          </a:prstGeom>
        </p:spPr>
        <p:txBody>
          <a:bodyPr wrap="none">
            <a:spAutoFit/>
          </a:bodyPr>
          <a:lstStyle/>
          <a:p>
            <a:pPr marL="0" indent="0">
              <a:buNone/>
            </a:pPr>
            <a:r>
              <a:rPr lang="en-US" b="1" dirty="0">
                <a:solidFill>
                  <a:srgbClr val="C00000"/>
                </a:solidFill>
              </a:rPr>
              <a:t>short /a/</a:t>
            </a:r>
          </a:p>
        </p:txBody>
      </p:sp>
      <p:pic>
        <p:nvPicPr>
          <p:cNvPr id="6" name="Picture 5" descr="Screen Clipping">
            <a:extLst>
              <a:ext uri="{FF2B5EF4-FFF2-40B4-BE49-F238E27FC236}">
                <a16:creationId xmlns:a16="http://schemas.microsoft.com/office/drawing/2014/main" id="{861B4597-F3A8-4620-B741-0029B43A6F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1196" y="1524000"/>
            <a:ext cx="2429404" cy="1390183"/>
          </a:xfrm>
          <a:prstGeom prst="rect">
            <a:avLst/>
          </a:prstGeom>
        </p:spPr>
      </p:pic>
      <p:sp>
        <p:nvSpPr>
          <p:cNvPr id="2" name="TextBox 1"/>
          <p:cNvSpPr txBox="1"/>
          <p:nvPr/>
        </p:nvSpPr>
        <p:spPr>
          <a:xfrm>
            <a:off x="6290998" y="3186717"/>
            <a:ext cx="2209800" cy="369332"/>
          </a:xfrm>
          <a:prstGeom prst="rect">
            <a:avLst/>
          </a:prstGeom>
          <a:noFill/>
        </p:spPr>
        <p:txBody>
          <a:bodyPr wrap="square" rtlCol="0">
            <a:spAutoFit/>
          </a:bodyPr>
          <a:lstStyle/>
          <a:p>
            <a:r>
              <a:rPr lang="en-US" sz="1800" b="1" dirty="0">
                <a:solidFill>
                  <a:srgbClr val="0066FF"/>
                </a:solidFill>
              </a:rPr>
              <a:t>Level II</a:t>
            </a:r>
          </a:p>
        </p:txBody>
      </p:sp>
    </p:spTree>
    <p:extLst>
      <p:ext uri="{BB962C8B-B14F-4D97-AF65-F5344CB8AC3E}">
        <p14:creationId xmlns:p14="http://schemas.microsoft.com/office/powerpoint/2010/main" val="363391951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2819400"/>
          </a:xfrm>
        </p:spPr>
        <p:txBody>
          <a:bodyPr/>
          <a:lstStyle/>
          <a:p>
            <a:pPr marL="0" indent="0">
              <a:buNone/>
            </a:pPr>
            <a:r>
              <a:rPr lang="en-US" sz="2000" b="1" dirty="0"/>
              <a:t> </a:t>
            </a:r>
            <a:endParaRPr lang="en-US" sz="2000" dirty="0"/>
          </a:p>
          <a:p>
            <a:pPr marL="0" indent="0">
              <a:buNone/>
            </a:pPr>
            <a:r>
              <a:rPr lang="en-US" sz="2000" b="1" dirty="0">
                <a:solidFill>
                  <a:srgbClr val="C00000"/>
                </a:solidFill>
              </a:rPr>
              <a:t>Chapter 4: The Man at the Farm </a:t>
            </a:r>
            <a:endParaRPr lang="en-US" sz="2000" dirty="0">
              <a:solidFill>
                <a:srgbClr val="C00000"/>
              </a:solidFill>
            </a:endParaRPr>
          </a:p>
          <a:p>
            <a:pPr marL="0" indent="0">
              <a:buNone/>
            </a:pPr>
            <a:endParaRPr lang="en-US" sz="2000" b="1" dirty="0"/>
          </a:p>
          <a:p>
            <a:pPr marL="0" indent="0">
              <a:buNone/>
            </a:pPr>
            <a:r>
              <a:rPr lang="en-US" sz="2000" b="1" dirty="0"/>
              <a:t>Pre, Post: Predict.</a:t>
            </a:r>
            <a:r>
              <a:rPr lang="en-US" sz="2000" dirty="0"/>
              <a:t>  Read the preview during pre-reading.  For the post reading, go through the clues.  Make a prediction as to what will happen in Chapter 5. See if students can determine a reason.  Predictions and reasons can be discussed orally or recorded in students’ journals.</a:t>
            </a:r>
          </a:p>
          <a:p>
            <a:pPr marL="0" indent="0">
              <a:buNone/>
            </a:pPr>
            <a:r>
              <a:rPr lang="en-US" sz="2000" dirty="0"/>
              <a:t> </a:t>
            </a:r>
          </a:p>
          <a:p>
            <a:pPr marL="0" indent="0">
              <a:buNone/>
            </a:pPr>
            <a:r>
              <a:rPr lang="en-US" sz="2000" dirty="0"/>
              <a:t> </a:t>
            </a:r>
          </a:p>
          <a:p>
            <a:pPr marL="0" indent="0">
              <a:buNone/>
            </a:pPr>
            <a:endParaRPr lang="en-US" dirty="0"/>
          </a:p>
        </p:txBody>
      </p:sp>
    </p:spTree>
    <p:extLst>
      <p:ext uri="{BB962C8B-B14F-4D97-AF65-F5344CB8AC3E}">
        <p14:creationId xmlns:p14="http://schemas.microsoft.com/office/powerpoint/2010/main" val="38929975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6477000"/>
          </a:xfrm>
        </p:spPr>
        <p:txBody>
          <a:bodyPr/>
          <a:lstStyle/>
          <a:p>
            <a:pPr marL="0" indent="0">
              <a:buNone/>
            </a:pPr>
            <a:r>
              <a:rPr lang="en-US" sz="2000" dirty="0"/>
              <a:t>     In this chapter, the boys meet a man named Bert.  He is looking for things at the farm.  After talking with the boys, he leaves in a hurry.  Where do you think he’s going?</a:t>
            </a:r>
          </a:p>
          <a:p>
            <a:pPr marL="0" indent="0">
              <a:buNone/>
            </a:pPr>
            <a:r>
              <a:rPr lang="en-US" sz="2400" dirty="0"/>
              <a:t> </a:t>
            </a:r>
          </a:p>
          <a:p>
            <a:pPr marL="0" indent="0">
              <a:buNone/>
            </a:pPr>
            <a:r>
              <a:rPr lang="en-US" sz="2400" b="1" dirty="0"/>
              <a:t>Clues:</a:t>
            </a:r>
            <a:endParaRPr lang="en-US" sz="2400" dirty="0"/>
          </a:p>
          <a:p>
            <a:pPr marL="457200" indent="-457200">
              <a:buFont typeface="+mj-lt"/>
              <a:buAutoNum type="arabicPeriod"/>
            </a:pPr>
            <a:r>
              <a:rPr lang="en-US" sz="2400" dirty="0"/>
              <a:t>Tom tells Bert they found a steel ball.</a:t>
            </a:r>
          </a:p>
          <a:p>
            <a:pPr marL="457200" indent="-457200">
              <a:buFont typeface="+mj-lt"/>
              <a:buAutoNum type="arabicPeriod"/>
            </a:pPr>
            <a:r>
              <a:rPr lang="en-US" sz="2400" dirty="0"/>
              <a:t>Tom tells Bert he sold the steel ball at Mr. </a:t>
            </a:r>
            <a:r>
              <a:rPr lang="en-US" sz="2400" dirty="0" err="1"/>
              <a:t>Selvin’s</a:t>
            </a:r>
            <a:r>
              <a:rPr lang="en-US" sz="2400" dirty="0"/>
              <a:t> junk yard.</a:t>
            </a:r>
          </a:p>
          <a:p>
            <a:pPr marL="457200" indent="-457200">
              <a:buFont typeface="+mj-lt"/>
              <a:buAutoNum type="arabicPeriod"/>
            </a:pPr>
            <a:r>
              <a:rPr lang="en-US" sz="2400" dirty="0"/>
              <a:t>Bert leaves in a hurry.</a:t>
            </a:r>
          </a:p>
          <a:p>
            <a:pPr marL="457200" indent="-457200">
              <a:buFont typeface="+mj-lt"/>
              <a:buAutoNum type="arabicPeriod"/>
            </a:pPr>
            <a:r>
              <a:rPr lang="en-US" sz="2400" dirty="0"/>
              <a:t>4. Other?</a:t>
            </a:r>
          </a:p>
          <a:p>
            <a:pPr marL="0" indent="0">
              <a:buNone/>
            </a:pPr>
            <a:r>
              <a:rPr lang="en-US" sz="2400" dirty="0"/>
              <a:t> </a:t>
            </a:r>
          </a:p>
          <a:p>
            <a:pPr marL="0" indent="0">
              <a:buNone/>
            </a:pPr>
            <a:r>
              <a:rPr lang="en-US" sz="2400" b="1" dirty="0"/>
              <a:t>Prediction:</a:t>
            </a:r>
            <a:r>
              <a:rPr lang="en-US" sz="2400" dirty="0"/>
              <a:t> I think Bert is going to ______________.</a:t>
            </a:r>
          </a:p>
          <a:p>
            <a:pPr marL="0" indent="0">
              <a:buNone/>
            </a:pPr>
            <a:r>
              <a:rPr lang="en-US" sz="2400" dirty="0"/>
              <a:t> </a:t>
            </a:r>
          </a:p>
          <a:p>
            <a:pPr marL="0" indent="0">
              <a:buNone/>
            </a:pPr>
            <a:r>
              <a:rPr lang="en-US" sz="2400" b="1" dirty="0"/>
              <a:t>Reason:</a:t>
            </a:r>
            <a:r>
              <a:rPr lang="en-US" sz="2400" dirty="0"/>
              <a:t> He is going there to __________________.</a:t>
            </a:r>
          </a:p>
          <a:p>
            <a:pPr marL="0" indent="0">
              <a:buNone/>
            </a:pPr>
            <a:r>
              <a:rPr lang="en-US" sz="2000" dirty="0"/>
              <a:t> </a:t>
            </a:r>
          </a:p>
          <a:p>
            <a:pPr marL="0" indent="0">
              <a:buNone/>
            </a:pPr>
            <a:endParaRPr lang="en-US" dirty="0"/>
          </a:p>
        </p:txBody>
      </p:sp>
    </p:spTree>
    <p:extLst>
      <p:ext uri="{BB962C8B-B14F-4D97-AF65-F5344CB8AC3E}">
        <p14:creationId xmlns:p14="http://schemas.microsoft.com/office/powerpoint/2010/main" val="99496235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C7BDB-0AA9-4E3C-B516-F41D177017A6}"/>
              </a:ext>
            </a:extLst>
          </p:cNvPr>
          <p:cNvSpPr>
            <a:spLocks noGrp="1"/>
          </p:cNvSpPr>
          <p:nvPr>
            <p:ph idx="1"/>
          </p:nvPr>
        </p:nvSpPr>
        <p:spPr>
          <a:xfrm>
            <a:off x="381000" y="1066800"/>
            <a:ext cx="8229600" cy="4525963"/>
          </a:xfrm>
        </p:spPr>
        <p:txBody>
          <a:bodyPr/>
          <a:lstStyle/>
          <a:p>
            <a:pPr marL="0" indent="0">
              <a:buNone/>
            </a:pPr>
            <a:r>
              <a:rPr lang="en-US" b="1" u="sng" dirty="0"/>
              <a:t>Day 4</a:t>
            </a:r>
            <a:endParaRPr lang="en-US" dirty="0"/>
          </a:p>
          <a:p>
            <a:pPr marL="0" indent="0">
              <a:buNone/>
            </a:pPr>
            <a:r>
              <a:rPr lang="en-US" dirty="0"/>
              <a:t>1. LEA</a:t>
            </a:r>
          </a:p>
          <a:p>
            <a:pPr marL="0" indent="0">
              <a:buNone/>
            </a:pPr>
            <a:r>
              <a:rPr lang="en-US" dirty="0"/>
              <a:t>2. Sentence Replay</a:t>
            </a:r>
          </a:p>
          <a:p>
            <a:pPr marL="0" indent="0">
              <a:buNone/>
            </a:pPr>
            <a:r>
              <a:rPr lang="en-US" dirty="0"/>
              <a:t>3. Sentence Dictation</a:t>
            </a:r>
          </a:p>
          <a:p>
            <a:pPr marL="0" indent="0">
              <a:buNone/>
            </a:pPr>
            <a:r>
              <a:rPr lang="en-US" dirty="0"/>
              <a:t>4. Fluency</a:t>
            </a:r>
          </a:p>
          <a:p>
            <a:pPr marL="0" indent="0">
              <a:buNone/>
            </a:pPr>
            <a:r>
              <a:rPr lang="en-US" dirty="0"/>
              <a:t>5. Writing – sentence elaboration</a:t>
            </a:r>
          </a:p>
          <a:p>
            <a:pPr marL="0" indent="0">
              <a:buNone/>
            </a:pPr>
            <a:r>
              <a:rPr lang="en-US" dirty="0"/>
              <a:t>6. Comprehension</a:t>
            </a:r>
          </a:p>
        </p:txBody>
      </p:sp>
      <p:sp>
        <p:nvSpPr>
          <p:cNvPr id="5" name="Rectangle 4">
            <a:extLst>
              <a:ext uri="{FF2B5EF4-FFF2-40B4-BE49-F238E27FC236}">
                <a16:creationId xmlns:a16="http://schemas.microsoft.com/office/drawing/2014/main" id="{795E2337-AC87-4713-BB10-C283CC40383A}"/>
              </a:ext>
            </a:extLst>
          </p:cNvPr>
          <p:cNvSpPr/>
          <p:nvPr/>
        </p:nvSpPr>
        <p:spPr>
          <a:xfrm>
            <a:off x="3400147" y="204788"/>
            <a:ext cx="2191306" cy="738664"/>
          </a:xfrm>
          <a:prstGeom prst="rect">
            <a:avLst/>
          </a:prstGeom>
        </p:spPr>
        <p:txBody>
          <a:bodyPr wrap="none">
            <a:spAutoFit/>
          </a:bodyPr>
          <a:lstStyle/>
          <a:p>
            <a:pPr marL="0" indent="0">
              <a:buNone/>
            </a:pPr>
            <a:r>
              <a:rPr lang="en-US" b="1" dirty="0">
                <a:solidFill>
                  <a:srgbClr val="C00000"/>
                </a:solidFill>
              </a:rPr>
              <a:t>short /a/</a:t>
            </a:r>
          </a:p>
        </p:txBody>
      </p:sp>
      <p:pic>
        <p:nvPicPr>
          <p:cNvPr id="6" name="Picture 5" descr="Screen Clipping">
            <a:extLst>
              <a:ext uri="{FF2B5EF4-FFF2-40B4-BE49-F238E27FC236}">
                <a16:creationId xmlns:a16="http://schemas.microsoft.com/office/drawing/2014/main" id="{861B4597-F3A8-4620-B741-0029B43A6F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81196" y="1524000"/>
            <a:ext cx="2429404" cy="1390183"/>
          </a:xfrm>
          <a:prstGeom prst="rect">
            <a:avLst/>
          </a:prstGeom>
        </p:spPr>
      </p:pic>
      <p:sp>
        <p:nvSpPr>
          <p:cNvPr id="2" name="TextBox 1"/>
          <p:cNvSpPr txBox="1"/>
          <p:nvPr/>
        </p:nvSpPr>
        <p:spPr>
          <a:xfrm>
            <a:off x="6290998" y="3186717"/>
            <a:ext cx="2209800" cy="369332"/>
          </a:xfrm>
          <a:prstGeom prst="rect">
            <a:avLst/>
          </a:prstGeom>
          <a:noFill/>
        </p:spPr>
        <p:txBody>
          <a:bodyPr wrap="square" rtlCol="0">
            <a:spAutoFit/>
          </a:bodyPr>
          <a:lstStyle/>
          <a:p>
            <a:r>
              <a:rPr lang="en-US" sz="1800" b="1" dirty="0">
                <a:solidFill>
                  <a:srgbClr val="0066FF"/>
                </a:solidFill>
              </a:rPr>
              <a:t>Level II</a:t>
            </a:r>
          </a:p>
        </p:txBody>
      </p:sp>
    </p:spTree>
    <p:extLst>
      <p:ext uri="{BB962C8B-B14F-4D97-AF65-F5344CB8AC3E}">
        <p14:creationId xmlns:p14="http://schemas.microsoft.com/office/powerpoint/2010/main" val="315683975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609601"/>
            <a:ext cx="8229600" cy="4343400"/>
          </a:xfrm>
        </p:spPr>
        <p:txBody>
          <a:bodyPr/>
          <a:lstStyle/>
          <a:p>
            <a:pPr marL="0" indent="0" algn="ctr">
              <a:buNone/>
            </a:pPr>
            <a:r>
              <a:rPr lang="en-US" b="1" dirty="0">
                <a:solidFill>
                  <a:srgbClr val="0066FF"/>
                </a:solidFill>
              </a:rPr>
              <a:t>Meaning-Based Intervention</a:t>
            </a:r>
          </a:p>
          <a:p>
            <a:pPr marL="0" indent="0" algn="ctr">
              <a:buNone/>
            </a:pPr>
            <a:r>
              <a:rPr lang="en-US" b="1" dirty="0"/>
              <a:t>Lesson 4</a:t>
            </a:r>
          </a:p>
          <a:p>
            <a:pPr marL="0" indent="0" algn="ctr">
              <a:buNone/>
            </a:pPr>
            <a:r>
              <a:rPr lang="en-US" b="1" dirty="0">
                <a:solidFill>
                  <a:srgbClr val="C00000"/>
                </a:solidFill>
              </a:rPr>
              <a:t>short /a/</a:t>
            </a:r>
          </a:p>
          <a:p>
            <a:pPr marL="0" indent="0" algn="ctr">
              <a:buNone/>
            </a:pPr>
            <a:endParaRPr lang="en-US" b="1" dirty="0">
              <a:solidFill>
                <a:srgbClr val="FF0000"/>
              </a:solidFill>
            </a:endParaRPr>
          </a:p>
          <a:p>
            <a:pPr marL="0" indent="0" algn="ctr">
              <a:buNone/>
            </a:pPr>
            <a:r>
              <a:rPr lang="en-US" b="1" dirty="0">
                <a:solidFill>
                  <a:srgbClr val="FF0000"/>
                </a:solidFill>
              </a:rPr>
              <a:t>Prototype</a:t>
            </a:r>
          </a:p>
          <a:p>
            <a:pPr marL="0" indent="0" algn="ctr">
              <a:buNone/>
            </a:pPr>
            <a:r>
              <a:rPr lang="en-US" b="1" dirty="0">
                <a:solidFill>
                  <a:srgbClr val="0066FF"/>
                </a:solidFill>
              </a:rPr>
              <a:t>Level II</a:t>
            </a:r>
          </a:p>
          <a:p>
            <a:pPr marL="0" indent="0" algn="ctr">
              <a:buNone/>
            </a:pPr>
            <a:r>
              <a:rPr lang="en-US" sz="1800" b="1" dirty="0">
                <a:solidFill>
                  <a:srgbClr val="00B050"/>
                </a:solidFill>
              </a:rPr>
              <a:t>February 2018</a:t>
            </a:r>
          </a:p>
        </p:txBody>
      </p:sp>
    </p:spTree>
    <p:extLst>
      <p:ext uri="{BB962C8B-B14F-4D97-AF65-F5344CB8AC3E}">
        <p14:creationId xmlns:p14="http://schemas.microsoft.com/office/powerpoint/2010/main" val="150717902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C6395-F4BD-4CF4-8A8B-811208F90426}"/>
              </a:ext>
            </a:extLst>
          </p:cNvPr>
          <p:cNvSpPr>
            <a:spLocks noGrp="1"/>
          </p:cNvSpPr>
          <p:nvPr>
            <p:ph idx="1"/>
          </p:nvPr>
        </p:nvSpPr>
        <p:spPr>
          <a:xfrm>
            <a:off x="457200" y="609600"/>
            <a:ext cx="8229600" cy="5516563"/>
          </a:xfrm>
        </p:spPr>
        <p:txBody>
          <a:bodyPr/>
          <a:lstStyle/>
          <a:p>
            <a:pPr marL="0" indent="0" algn="ctr">
              <a:buNone/>
            </a:pPr>
            <a:r>
              <a:rPr lang="en-US" sz="1800" b="1" dirty="0">
                <a:highlight>
                  <a:srgbClr val="00FF00"/>
                </a:highlight>
              </a:rPr>
              <a:t>I. Language Experience Activity</a:t>
            </a:r>
          </a:p>
          <a:p>
            <a:r>
              <a:rPr lang="en-US" sz="1800" dirty="0"/>
              <a:t>Students dictate to the teacher (can be done in small group or individually). </a:t>
            </a:r>
          </a:p>
          <a:p>
            <a:r>
              <a:rPr lang="en-US" sz="1800" dirty="0"/>
              <a:t>Sentences recorded on a separate word document, screen, or poster.   </a:t>
            </a:r>
          </a:p>
          <a:p>
            <a:r>
              <a:rPr lang="en-US" sz="1800" dirty="0"/>
              <a:t>There must be a minimum of 5 sentences.  </a:t>
            </a:r>
          </a:p>
          <a:p>
            <a:r>
              <a:rPr lang="en-US" sz="1800" dirty="0"/>
              <a:t>Students re-read until fluency is achieved.  </a:t>
            </a:r>
          </a:p>
          <a:p>
            <a:r>
              <a:rPr lang="en-US" sz="1800" dirty="0"/>
              <a:t>The paragraph/story is then used for analytic phonics mini-lesson.  </a:t>
            </a:r>
          </a:p>
          <a:p>
            <a:r>
              <a:rPr lang="en-US" sz="1800" dirty="0"/>
              <a:t>Students’ stories should be dated, saved, and used for reading practice on subsequent days.</a:t>
            </a:r>
          </a:p>
          <a:p>
            <a:pPr marL="0" indent="0">
              <a:buNone/>
            </a:pPr>
            <a:endParaRPr lang="en-US" dirty="0"/>
          </a:p>
        </p:txBody>
      </p:sp>
    </p:spTree>
    <p:extLst>
      <p:ext uri="{BB962C8B-B14F-4D97-AF65-F5344CB8AC3E}">
        <p14:creationId xmlns:p14="http://schemas.microsoft.com/office/powerpoint/2010/main" val="195365733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2. Sentence Replay</a:t>
            </a:r>
          </a:p>
        </p:txBody>
      </p:sp>
      <p:sp>
        <p:nvSpPr>
          <p:cNvPr id="5" name="Rectangle 4"/>
          <p:cNvSpPr/>
          <p:nvPr/>
        </p:nvSpPr>
        <p:spPr>
          <a:xfrm>
            <a:off x="3244843" y="3352800"/>
            <a:ext cx="3405292" cy="1006429"/>
          </a:xfrm>
          <a:prstGeom prst="rect">
            <a:avLst/>
          </a:prstGeom>
        </p:spPr>
        <p:txBody>
          <a:bodyPr wrap="none">
            <a:spAutoFit/>
          </a:bodyPr>
          <a:lstStyle/>
          <a:p>
            <a:pPr>
              <a:lnSpc>
                <a:spcPct val="90000"/>
              </a:lnSpc>
              <a:defRPr/>
            </a:pPr>
            <a:r>
              <a:rPr lang="en-US" sz="6600" b="1" dirty="0">
                <a:solidFill>
                  <a:srgbClr val="C00000"/>
                </a:solidFill>
              </a:rPr>
              <a:t>Short /a/</a:t>
            </a:r>
          </a:p>
        </p:txBody>
      </p:sp>
      <p:pic>
        <p:nvPicPr>
          <p:cNvPr id="4" name="Picture 3" descr="Screen Clipping">
            <a:extLst>
              <a:ext uri="{FF2B5EF4-FFF2-40B4-BE49-F238E27FC236}">
                <a16:creationId xmlns:a16="http://schemas.microsoft.com/office/drawing/2014/main" id="{D9E0E195-3E15-4BBF-BF17-1D2CB26834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5583" y="4621640"/>
            <a:ext cx="2822659" cy="1615217"/>
          </a:xfrm>
          <a:prstGeom prst="rect">
            <a:avLst/>
          </a:prstGeom>
        </p:spPr>
      </p:pic>
      <p:sp>
        <p:nvSpPr>
          <p:cNvPr id="2" name="Rectangle 1"/>
          <p:cNvSpPr/>
          <p:nvPr/>
        </p:nvSpPr>
        <p:spPr>
          <a:xfrm>
            <a:off x="3591971" y="2493297"/>
            <a:ext cx="2008883" cy="738664"/>
          </a:xfrm>
          <a:prstGeom prst="rect">
            <a:avLst/>
          </a:prstGeom>
        </p:spPr>
        <p:txBody>
          <a:bodyPr wrap="none">
            <a:spAutoFit/>
          </a:bodyPr>
          <a:lstStyle/>
          <a:p>
            <a:r>
              <a:rPr lang="en-US" b="1" dirty="0">
                <a:solidFill>
                  <a:srgbClr val="0066FF"/>
                </a:solidFill>
              </a:rPr>
              <a:t>Level II</a:t>
            </a:r>
          </a:p>
        </p:txBody>
      </p:sp>
    </p:spTree>
    <p:extLst>
      <p:ext uri="{BB962C8B-B14F-4D97-AF65-F5344CB8AC3E}">
        <p14:creationId xmlns:p14="http://schemas.microsoft.com/office/powerpoint/2010/main" val="17600723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2868"/>
            <a:ext cx="8229601" cy="4903611"/>
          </a:xfrm>
        </p:spPr>
        <p:txBody>
          <a:bodyPr/>
          <a:lstStyle/>
          <a:p>
            <a:pPr marL="0" indent="0">
              <a:buNone/>
            </a:pPr>
            <a:r>
              <a:rPr lang="en-US" sz="2000" b="1" dirty="0">
                <a:solidFill>
                  <a:srgbClr val="C00000"/>
                </a:solidFill>
              </a:rPr>
              <a:t>Sentence Replay</a:t>
            </a:r>
          </a:p>
          <a:p>
            <a:endParaRPr lang="en-US" sz="2000" dirty="0"/>
          </a:p>
          <a:p>
            <a:r>
              <a:rPr lang="en-US" sz="2000" dirty="0"/>
              <a:t>Students reads the six sentences into an audio recorder.  Students then listens to the recording and underlines any miscues.  Review the words, reread, and record the six sentences.  Repeat this process until fluency is achieved with no miscues. Extend by asking students to identify the short /a/ words.</a:t>
            </a:r>
          </a:p>
          <a:p>
            <a:pPr marL="0" indent="0">
              <a:buNone/>
            </a:pPr>
            <a:endParaRPr lang="en-US" sz="2000" dirty="0"/>
          </a:p>
          <a:p>
            <a:r>
              <a:rPr lang="en-US" sz="2000" dirty="0"/>
              <a:t>If working in small group, have students work in pairs.  One person would be the recorder operator and would help the other identify miscues.</a:t>
            </a:r>
          </a:p>
        </p:txBody>
      </p:sp>
      <p:sp>
        <p:nvSpPr>
          <p:cNvPr id="4" name="Slide Number Placeholder 3"/>
          <p:cNvSpPr>
            <a:spLocks noGrp="1"/>
          </p:cNvSpPr>
          <p:nvPr>
            <p:ph type="sldNum" sz="quarter" idx="10"/>
          </p:nvPr>
        </p:nvSpPr>
        <p:spPr/>
        <p:txBody>
          <a:bodyPr/>
          <a:lstStyle/>
          <a:p>
            <a:fld id="{1EBB9E9A-9CF9-481E-8747-E10B214136E3}" type="slidenum">
              <a:rPr lang="en-US" smtClean="0"/>
              <a:pPr/>
              <a:t>5</a:t>
            </a:fld>
            <a:endParaRPr lang="en-US"/>
          </a:p>
        </p:txBody>
      </p:sp>
    </p:spTree>
    <p:extLst>
      <p:ext uri="{BB962C8B-B14F-4D97-AF65-F5344CB8AC3E}">
        <p14:creationId xmlns:p14="http://schemas.microsoft.com/office/powerpoint/2010/main" val="325137232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1" cy="6416675"/>
          </a:xfrm>
        </p:spPr>
        <p:txBody>
          <a:bodyPr/>
          <a:lstStyle/>
          <a:p>
            <a:pPr marL="0" indent="0">
              <a:buNone/>
            </a:pPr>
            <a:r>
              <a:rPr lang="en-US" u="sng" dirty="0">
                <a:solidFill>
                  <a:srgbClr val="C00000"/>
                </a:solidFill>
              </a:rPr>
              <a:t>Sentence Replay</a:t>
            </a:r>
          </a:p>
          <a:p>
            <a:pPr marL="457200" indent="-457200">
              <a:buFont typeface="+mj-lt"/>
              <a:buAutoNum type="arabicPeriod"/>
            </a:pPr>
            <a:r>
              <a:rPr lang="en-US" sz="2400" dirty="0"/>
              <a:t>Pam was clapping her hands after the song.</a:t>
            </a:r>
          </a:p>
          <a:p>
            <a:pPr marL="457200" indent="-457200">
              <a:buFont typeface="+mj-lt"/>
              <a:buAutoNum type="arabicPeriod"/>
            </a:pPr>
            <a:r>
              <a:rPr lang="en-US" sz="2400" dirty="0"/>
              <a:t>Adam was very thankful that he filled up with gas before he left.</a:t>
            </a:r>
          </a:p>
          <a:p>
            <a:pPr marL="457200" indent="-457200">
              <a:buFont typeface="+mj-lt"/>
              <a:buAutoNum type="arabicPeriod"/>
            </a:pPr>
            <a:r>
              <a:rPr lang="en-US" sz="2400" dirty="0"/>
              <a:t>Sam grabbed lots of bread and butter for his ham sandwich.</a:t>
            </a:r>
          </a:p>
          <a:p>
            <a:pPr marL="457200" indent="-457200">
              <a:buFont typeface="+mj-lt"/>
              <a:buAutoNum type="arabicPeriod"/>
            </a:pPr>
            <a:r>
              <a:rPr lang="en-US" sz="2400" dirty="0"/>
              <a:t>Sally crashed her car into the tree.  She was thankful she didn’t get hurt.</a:t>
            </a:r>
          </a:p>
          <a:p>
            <a:pPr marL="457200" indent="-457200">
              <a:buFont typeface="+mj-lt"/>
              <a:buAutoNum type="arabicPeriod"/>
            </a:pPr>
            <a:r>
              <a:rPr lang="en-US" sz="2400" dirty="0"/>
              <a:t>Jimmy was very bashful.  He didn’t know what to say too Amanda. </a:t>
            </a:r>
          </a:p>
          <a:p>
            <a:pPr marL="457200" indent="-457200">
              <a:buFont typeface="+mj-lt"/>
              <a:buAutoNum type="arabicPeriod"/>
            </a:pPr>
            <a:r>
              <a:rPr lang="en-US" sz="2400" dirty="0"/>
              <a:t>Teddy was dragging his feet.  He did not want to go to school.</a:t>
            </a:r>
          </a:p>
        </p:txBody>
      </p:sp>
      <p:sp>
        <p:nvSpPr>
          <p:cNvPr id="4" name="Slide Number Placeholder 3"/>
          <p:cNvSpPr>
            <a:spLocks noGrp="1"/>
          </p:cNvSpPr>
          <p:nvPr>
            <p:ph type="sldNum" sz="quarter" idx="10"/>
          </p:nvPr>
        </p:nvSpPr>
        <p:spPr/>
        <p:txBody>
          <a:bodyPr/>
          <a:lstStyle/>
          <a:p>
            <a:fld id="{1EBB9E9A-9CF9-481E-8747-E10B214136E3}" type="slidenum">
              <a:rPr lang="en-US" smtClean="0"/>
              <a:pPr/>
              <a:t>6</a:t>
            </a:fld>
            <a:endParaRPr lang="en-US"/>
          </a:p>
        </p:txBody>
      </p:sp>
    </p:spTree>
    <p:extLst>
      <p:ext uri="{BB962C8B-B14F-4D97-AF65-F5344CB8AC3E}">
        <p14:creationId xmlns:p14="http://schemas.microsoft.com/office/powerpoint/2010/main" val="417781217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313" y="1428751"/>
            <a:ext cx="6172200" cy="914400"/>
          </a:xfrm>
        </p:spPr>
        <p:txBody>
          <a:bodyPr/>
          <a:lstStyle/>
          <a:p>
            <a:pPr marL="0" indent="0" algn="ctr">
              <a:buNone/>
            </a:pPr>
            <a:r>
              <a:rPr lang="en-US" dirty="0">
                <a:highlight>
                  <a:srgbClr val="00FF00"/>
                </a:highlight>
              </a:rPr>
              <a:t>3. Sentence Dictation</a:t>
            </a:r>
          </a:p>
        </p:txBody>
      </p:sp>
      <p:sp>
        <p:nvSpPr>
          <p:cNvPr id="5" name="Rectangle 4"/>
          <p:cNvSpPr/>
          <p:nvPr/>
        </p:nvSpPr>
        <p:spPr>
          <a:xfrm>
            <a:off x="3244843" y="3352800"/>
            <a:ext cx="3405292" cy="1006429"/>
          </a:xfrm>
          <a:prstGeom prst="rect">
            <a:avLst/>
          </a:prstGeom>
        </p:spPr>
        <p:txBody>
          <a:bodyPr wrap="none">
            <a:spAutoFit/>
          </a:bodyPr>
          <a:lstStyle/>
          <a:p>
            <a:pPr>
              <a:lnSpc>
                <a:spcPct val="90000"/>
              </a:lnSpc>
              <a:defRPr/>
            </a:pPr>
            <a:r>
              <a:rPr lang="en-US" sz="6600" b="1" dirty="0">
                <a:solidFill>
                  <a:srgbClr val="C00000"/>
                </a:solidFill>
              </a:rPr>
              <a:t>Short /a/</a:t>
            </a:r>
          </a:p>
        </p:txBody>
      </p:sp>
      <p:pic>
        <p:nvPicPr>
          <p:cNvPr id="4" name="Picture 3" descr="Screen Clipping">
            <a:extLst>
              <a:ext uri="{FF2B5EF4-FFF2-40B4-BE49-F238E27FC236}">
                <a16:creationId xmlns:a16="http://schemas.microsoft.com/office/drawing/2014/main" id="{D9E0E195-3E15-4BBF-BF17-1D2CB26834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5583" y="4621640"/>
            <a:ext cx="2822659" cy="1615217"/>
          </a:xfrm>
          <a:prstGeom prst="rect">
            <a:avLst/>
          </a:prstGeom>
        </p:spPr>
      </p:pic>
      <p:sp>
        <p:nvSpPr>
          <p:cNvPr id="2" name="Rectangle 1"/>
          <p:cNvSpPr/>
          <p:nvPr/>
        </p:nvSpPr>
        <p:spPr>
          <a:xfrm>
            <a:off x="3591971" y="2493297"/>
            <a:ext cx="2008883" cy="738664"/>
          </a:xfrm>
          <a:prstGeom prst="rect">
            <a:avLst/>
          </a:prstGeom>
        </p:spPr>
        <p:txBody>
          <a:bodyPr wrap="none">
            <a:spAutoFit/>
          </a:bodyPr>
          <a:lstStyle/>
          <a:p>
            <a:r>
              <a:rPr lang="en-US" b="1" dirty="0">
                <a:solidFill>
                  <a:srgbClr val="0066FF"/>
                </a:solidFill>
              </a:rPr>
              <a:t>Level II</a:t>
            </a:r>
          </a:p>
        </p:txBody>
      </p:sp>
    </p:spTree>
    <p:extLst>
      <p:ext uri="{BB962C8B-B14F-4D97-AF65-F5344CB8AC3E}">
        <p14:creationId xmlns:p14="http://schemas.microsoft.com/office/powerpoint/2010/main" val="35870665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66671-0ABD-42A3-95A6-E4225331A3A4}"/>
              </a:ext>
            </a:extLst>
          </p:cNvPr>
          <p:cNvSpPr>
            <a:spLocks noGrp="1"/>
          </p:cNvSpPr>
          <p:nvPr>
            <p:ph idx="1"/>
          </p:nvPr>
        </p:nvSpPr>
        <p:spPr>
          <a:xfrm>
            <a:off x="457200" y="762000"/>
            <a:ext cx="8229600" cy="5364163"/>
          </a:xfrm>
        </p:spPr>
        <p:txBody>
          <a:bodyPr/>
          <a:lstStyle/>
          <a:p>
            <a:pPr marL="0" indent="0">
              <a:buNone/>
            </a:pPr>
            <a:r>
              <a:rPr lang="en-US" sz="2000" b="1" dirty="0"/>
              <a:t>Sentence dictation.  </a:t>
            </a:r>
            <a:r>
              <a:rPr lang="en-US" sz="2000" dirty="0"/>
              <a:t> </a:t>
            </a:r>
          </a:p>
          <a:p>
            <a:r>
              <a:rPr lang="en-US" sz="2000" dirty="0"/>
              <a:t>The teacher (or partner) the sentences out loud.  </a:t>
            </a:r>
          </a:p>
          <a:p>
            <a:r>
              <a:rPr lang="en-US" sz="2000" dirty="0"/>
              <a:t>The student writes the sentence.  </a:t>
            </a:r>
          </a:p>
          <a:p>
            <a:r>
              <a:rPr lang="en-US" sz="2000" dirty="0"/>
              <a:t>After the sentence, the student looks for words that do not look right.  </a:t>
            </a:r>
          </a:p>
          <a:p>
            <a:r>
              <a:rPr lang="en-US" sz="2000" dirty="0"/>
              <a:t>The complete sentences is shown.  </a:t>
            </a:r>
          </a:p>
          <a:p>
            <a:r>
              <a:rPr lang="en-US" sz="2000" dirty="0"/>
              <a:t>The student crosses out misspelled words and writes the correct spelling on top.  </a:t>
            </a:r>
          </a:p>
          <a:p>
            <a:r>
              <a:rPr lang="en-US" sz="2000" dirty="0"/>
              <a:t>Go on to the next sentence.</a:t>
            </a:r>
          </a:p>
          <a:p>
            <a:pPr marL="0" indent="0">
              <a:buNone/>
            </a:pPr>
            <a:endParaRPr lang="en-US" dirty="0"/>
          </a:p>
        </p:txBody>
      </p:sp>
    </p:spTree>
    <p:extLst>
      <p:ext uri="{BB962C8B-B14F-4D97-AF65-F5344CB8AC3E}">
        <p14:creationId xmlns:p14="http://schemas.microsoft.com/office/powerpoint/2010/main" val="63979374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66671-0ABD-42A3-95A6-E4225331A3A4}"/>
              </a:ext>
            </a:extLst>
          </p:cNvPr>
          <p:cNvSpPr>
            <a:spLocks noGrp="1"/>
          </p:cNvSpPr>
          <p:nvPr>
            <p:ph idx="1"/>
          </p:nvPr>
        </p:nvSpPr>
        <p:spPr>
          <a:xfrm>
            <a:off x="457200" y="762000"/>
            <a:ext cx="8229600" cy="5364163"/>
          </a:xfrm>
        </p:spPr>
        <p:txBody>
          <a:bodyPr/>
          <a:lstStyle/>
          <a:p>
            <a:pPr marL="0" indent="0">
              <a:lnSpc>
                <a:spcPct val="200000"/>
              </a:lnSpc>
              <a:buNone/>
            </a:pPr>
            <a:r>
              <a:rPr lang="en-US" sz="4000" dirty="0"/>
              <a:t>1. Frank grabbed more ham.</a:t>
            </a:r>
          </a:p>
          <a:p>
            <a:pPr marL="0" indent="0">
              <a:lnSpc>
                <a:spcPct val="200000"/>
              </a:lnSpc>
              <a:buNone/>
            </a:pPr>
            <a:r>
              <a:rPr lang="en-US" sz="4000" dirty="0"/>
              <a:t>2. Sally added more butter.</a:t>
            </a:r>
          </a:p>
          <a:p>
            <a:pPr marL="0" indent="0">
              <a:lnSpc>
                <a:spcPct val="200000"/>
              </a:lnSpc>
              <a:buNone/>
            </a:pPr>
            <a:r>
              <a:rPr lang="en-US" sz="4000" dirty="0"/>
              <a:t>3. Anna unpacked her bag.</a:t>
            </a:r>
          </a:p>
          <a:p>
            <a:pPr marL="0" indent="0">
              <a:buNone/>
            </a:pPr>
            <a:endParaRPr lang="en-US" dirty="0"/>
          </a:p>
        </p:txBody>
      </p:sp>
    </p:spTree>
    <p:extLst>
      <p:ext uri="{BB962C8B-B14F-4D97-AF65-F5344CB8AC3E}">
        <p14:creationId xmlns:p14="http://schemas.microsoft.com/office/powerpoint/2010/main" val="12118251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 Title Only">
  <a:themeElements>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le Only">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12437</TotalTime>
  <Pages>0</Pages>
  <Words>639</Words>
  <Characters>0</Characters>
  <Application>Microsoft Office PowerPoint</Application>
  <PresentationFormat>On-screen Show (4:3)</PresentationFormat>
  <Lines>0</Lines>
  <Paragraphs>116</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Gill Sans</vt:lpstr>
      <vt:lpstr>Lucida Grande</vt:lpstr>
      <vt:lpstr>Times New Roman</vt:lpstr>
      <vt:lpstr>ヒラギノ角ゴ ProN W3</vt:lpstr>
      <vt:lpstr>Default - Title Only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Work: ax</dc:title>
  <dc:creator>Charlton, Betty Marie</dc:creator>
  <cp:lastModifiedBy>Dr Andy Johnson</cp:lastModifiedBy>
  <cp:revision>74</cp:revision>
  <dcterms:modified xsi:type="dcterms:W3CDTF">2018-02-03T13:44:50Z</dcterms:modified>
</cp:coreProperties>
</file>