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sldIdLst>
    <p:sldId id="337" r:id="rId2"/>
    <p:sldId id="338" r:id="rId3"/>
    <p:sldId id="489" r:id="rId4"/>
    <p:sldId id="444" r:id="rId5"/>
    <p:sldId id="478" r:id="rId6"/>
    <p:sldId id="524" r:id="rId7"/>
    <p:sldId id="525" r:id="rId8"/>
    <p:sldId id="512" r:id="rId9"/>
    <p:sldId id="526" r:id="rId10"/>
    <p:sldId id="527" r:id="rId11"/>
    <p:sldId id="462" r:id="rId12"/>
    <p:sldId id="463" r:id="rId13"/>
    <p:sldId id="499" r:id="rId14"/>
    <p:sldId id="465" r:id="rId15"/>
    <p:sldId id="466" r:id="rId16"/>
    <p:sldId id="467" r:id="rId17"/>
    <p:sldId id="528" r:id="rId18"/>
    <p:sldId id="529" r:id="rId19"/>
    <p:sldId id="471" r:id="rId20"/>
    <p:sldId id="472" r:id="rId21"/>
    <p:sldId id="473" r:id="rId22"/>
    <p:sldId id="539" r:id="rId23"/>
    <p:sldId id="530" r:id="rId24"/>
    <p:sldId id="540" r:id="rId25"/>
    <p:sldId id="531" r:id="rId26"/>
    <p:sldId id="541" r:id="rId27"/>
    <p:sldId id="543" r:id="rId28"/>
    <p:sldId id="544" r:id="rId29"/>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pitchFamily="-84" charset="0"/>
        <a:ea typeface="ヒラギノ角ゴ ProN W3" pitchFamily="-84" charset="-128"/>
        <a:cs typeface="+mn-cs"/>
        <a:sym typeface="Gill Sans" pitchFamily="-84" charset="0"/>
      </a:defRPr>
    </a:lvl1pPr>
    <a:lvl2pPr marL="457200" algn="ctr" rtl="0" fontAlgn="base">
      <a:spcBef>
        <a:spcPct val="0"/>
      </a:spcBef>
      <a:spcAft>
        <a:spcPct val="0"/>
      </a:spcAft>
      <a:defRPr sz="4200" kern="1200">
        <a:solidFill>
          <a:srgbClr val="000000"/>
        </a:solidFill>
        <a:latin typeface="Gill Sans" pitchFamily="-84" charset="0"/>
        <a:ea typeface="ヒラギノ角ゴ ProN W3" pitchFamily="-84" charset="-128"/>
        <a:cs typeface="+mn-cs"/>
        <a:sym typeface="Gill Sans" pitchFamily="-84" charset="0"/>
      </a:defRPr>
    </a:lvl2pPr>
    <a:lvl3pPr marL="914400" algn="ctr" rtl="0" fontAlgn="base">
      <a:spcBef>
        <a:spcPct val="0"/>
      </a:spcBef>
      <a:spcAft>
        <a:spcPct val="0"/>
      </a:spcAft>
      <a:defRPr sz="4200" kern="1200">
        <a:solidFill>
          <a:srgbClr val="000000"/>
        </a:solidFill>
        <a:latin typeface="Gill Sans" pitchFamily="-84" charset="0"/>
        <a:ea typeface="ヒラギノ角ゴ ProN W3" pitchFamily="-84" charset="-128"/>
        <a:cs typeface="+mn-cs"/>
        <a:sym typeface="Gill Sans" pitchFamily="-84" charset="0"/>
      </a:defRPr>
    </a:lvl3pPr>
    <a:lvl4pPr marL="1371600" algn="ctr" rtl="0" fontAlgn="base">
      <a:spcBef>
        <a:spcPct val="0"/>
      </a:spcBef>
      <a:spcAft>
        <a:spcPct val="0"/>
      </a:spcAft>
      <a:defRPr sz="4200" kern="1200">
        <a:solidFill>
          <a:srgbClr val="000000"/>
        </a:solidFill>
        <a:latin typeface="Gill Sans" pitchFamily="-84" charset="0"/>
        <a:ea typeface="ヒラギノ角ゴ ProN W3" pitchFamily="-84" charset="-128"/>
        <a:cs typeface="+mn-cs"/>
        <a:sym typeface="Gill Sans" pitchFamily="-84" charset="0"/>
      </a:defRPr>
    </a:lvl4pPr>
    <a:lvl5pPr marL="1828800" algn="ctr" rtl="0" fontAlgn="base">
      <a:spcBef>
        <a:spcPct val="0"/>
      </a:spcBef>
      <a:spcAft>
        <a:spcPct val="0"/>
      </a:spcAft>
      <a:defRPr sz="4200" kern="1200">
        <a:solidFill>
          <a:srgbClr val="000000"/>
        </a:solidFill>
        <a:latin typeface="Gill Sans" pitchFamily="-84" charset="0"/>
        <a:ea typeface="ヒラギノ角ゴ ProN W3" pitchFamily="-84" charset="-128"/>
        <a:cs typeface="+mn-cs"/>
        <a:sym typeface="Gill Sans" pitchFamily="-84" charset="0"/>
      </a:defRPr>
    </a:lvl5pPr>
    <a:lvl6pPr marL="2286000" algn="l" defTabSz="914400" rtl="0" eaLnBrk="1" latinLnBrk="0" hangingPunct="1">
      <a:defRPr sz="4200" kern="1200">
        <a:solidFill>
          <a:srgbClr val="000000"/>
        </a:solidFill>
        <a:latin typeface="Gill Sans" pitchFamily="-84" charset="0"/>
        <a:ea typeface="ヒラギノ角ゴ ProN W3" pitchFamily="-84" charset="-128"/>
        <a:cs typeface="+mn-cs"/>
        <a:sym typeface="Gill Sans" pitchFamily="-84" charset="0"/>
      </a:defRPr>
    </a:lvl6pPr>
    <a:lvl7pPr marL="2743200" algn="l" defTabSz="914400" rtl="0" eaLnBrk="1" latinLnBrk="0" hangingPunct="1">
      <a:defRPr sz="4200" kern="1200">
        <a:solidFill>
          <a:srgbClr val="000000"/>
        </a:solidFill>
        <a:latin typeface="Gill Sans" pitchFamily="-84" charset="0"/>
        <a:ea typeface="ヒラギノ角ゴ ProN W3" pitchFamily="-84" charset="-128"/>
        <a:cs typeface="+mn-cs"/>
        <a:sym typeface="Gill Sans" pitchFamily="-84" charset="0"/>
      </a:defRPr>
    </a:lvl7pPr>
    <a:lvl8pPr marL="3200400" algn="l" defTabSz="914400" rtl="0" eaLnBrk="1" latinLnBrk="0" hangingPunct="1">
      <a:defRPr sz="4200" kern="1200">
        <a:solidFill>
          <a:srgbClr val="000000"/>
        </a:solidFill>
        <a:latin typeface="Gill Sans" pitchFamily="-84" charset="0"/>
        <a:ea typeface="ヒラギノ角ゴ ProN W3" pitchFamily="-84" charset="-128"/>
        <a:cs typeface="+mn-cs"/>
        <a:sym typeface="Gill Sans" pitchFamily="-84" charset="0"/>
      </a:defRPr>
    </a:lvl8pPr>
    <a:lvl9pPr marL="3657600" algn="l" defTabSz="914400" rtl="0" eaLnBrk="1" latinLnBrk="0" hangingPunct="1">
      <a:defRPr sz="4200" kern="1200">
        <a:solidFill>
          <a:srgbClr val="000000"/>
        </a:solidFill>
        <a:latin typeface="Gill Sans" pitchFamily="-84" charset="0"/>
        <a:ea typeface="ヒラギノ角ゴ ProN W3" pitchFamily="-84" charset="-128"/>
        <a:cs typeface="+mn-cs"/>
        <a:sym typeface="Gill Sans" pitchFamily="-8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B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F6FBF7-C407-4D2E-848F-939A0AFB4459}" type="datetimeFigureOut">
              <a:rPr lang="en-US" smtClean="0"/>
              <a:t>1/31/2018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AA2444-1829-4C9E-89CE-FE7B72A594D2}" type="slidenum">
              <a:rPr lang="en-US" smtClean="0"/>
              <a:t>‹#›</a:t>
            </a:fld>
            <a:endParaRPr lang="en-US"/>
          </a:p>
        </p:txBody>
      </p:sp>
    </p:spTree>
    <p:extLst>
      <p:ext uri="{BB962C8B-B14F-4D97-AF65-F5344CB8AC3E}">
        <p14:creationId xmlns:p14="http://schemas.microsoft.com/office/powerpoint/2010/main" val="1003308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8261B1-A28A-4BB3-A0B6-AD5BC52DC9A8}" type="slidenum">
              <a:rPr lang="en-US"/>
              <a:t>6</a:t>
            </a:fld>
            <a:endParaRPr lang="en-US"/>
          </a:p>
        </p:txBody>
      </p:sp>
    </p:spTree>
    <p:extLst>
      <p:ext uri="{BB962C8B-B14F-4D97-AF65-F5344CB8AC3E}">
        <p14:creationId xmlns:p14="http://schemas.microsoft.com/office/powerpoint/2010/main" val="2183797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8261B1-A28A-4BB3-A0B6-AD5BC52DC9A8}" type="slidenum">
              <a:rPr lang="en-US"/>
              <a:t>7</a:t>
            </a:fld>
            <a:endParaRPr lang="en-US"/>
          </a:p>
        </p:txBody>
      </p:sp>
    </p:spTree>
    <p:extLst>
      <p:ext uri="{BB962C8B-B14F-4D97-AF65-F5344CB8AC3E}">
        <p14:creationId xmlns:p14="http://schemas.microsoft.com/office/powerpoint/2010/main" val="4202646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2"/>
          <p:cNvSpPr txBox="1">
            <a:spLocks noGrp="1" noChangeArrowheads="1"/>
          </p:cNvSpPr>
          <p:nvPr>
            <p:ph type="sldNum" sz="quarter" idx="10"/>
          </p:nvPr>
        </p:nvSpPr>
        <p:spPr>
          <a:ln/>
        </p:spPr>
        <p:txBody>
          <a:bodyPr/>
          <a:lstStyle>
            <a:lvl1pPr>
              <a:defRPr/>
            </a:lvl1pPr>
          </a:lstStyle>
          <a:p>
            <a:fld id="{35B83A20-3C4E-44E8-87B2-CC345DD9EBD3}" type="slidenum">
              <a:rPr lang="en-US"/>
              <a:pPr/>
              <a:t>‹#›</a:t>
            </a:fld>
            <a:endParaRPr lang="en-US"/>
          </a:p>
        </p:txBody>
      </p:sp>
    </p:spTree>
    <p:extLst>
      <p:ext uri="{BB962C8B-B14F-4D97-AF65-F5344CB8AC3E}">
        <p14:creationId xmlns:p14="http://schemas.microsoft.com/office/powerpoint/2010/main" val="137467319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2"/>
          <p:cNvSpPr txBox="1">
            <a:spLocks noGrp="1" noChangeArrowheads="1"/>
          </p:cNvSpPr>
          <p:nvPr>
            <p:ph type="sldNum" sz="quarter" idx="10"/>
          </p:nvPr>
        </p:nvSpPr>
        <p:spPr>
          <a:ln/>
        </p:spPr>
        <p:txBody>
          <a:bodyPr/>
          <a:lstStyle>
            <a:lvl1pPr>
              <a:defRPr/>
            </a:lvl1pPr>
          </a:lstStyle>
          <a:p>
            <a:fld id="{41EB6713-0930-4B2D-8AE5-129DAEBDF04B}" type="slidenum">
              <a:rPr lang="en-US"/>
              <a:pPr/>
              <a:t>‹#›</a:t>
            </a:fld>
            <a:endParaRPr lang="en-US"/>
          </a:p>
        </p:txBody>
      </p:sp>
    </p:spTree>
    <p:extLst>
      <p:ext uri="{BB962C8B-B14F-4D97-AF65-F5344CB8AC3E}">
        <p14:creationId xmlns:p14="http://schemas.microsoft.com/office/powerpoint/2010/main" val="91205569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2"/>
          <p:cNvSpPr txBox="1">
            <a:spLocks noGrp="1" noChangeArrowheads="1"/>
          </p:cNvSpPr>
          <p:nvPr>
            <p:ph type="sldNum" sz="quarter" idx="10"/>
          </p:nvPr>
        </p:nvSpPr>
        <p:spPr>
          <a:ln/>
        </p:spPr>
        <p:txBody>
          <a:bodyPr/>
          <a:lstStyle>
            <a:lvl1pPr>
              <a:defRPr/>
            </a:lvl1pPr>
          </a:lstStyle>
          <a:p>
            <a:fld id="{62CB773E-9CB9-4516-BEAA-F3FB655794AB}" type="slidenum">
              <a:rPr lang="en-US"/>
              <a:pPr/>
              <a:t>‹#›</a:t>
            </a:fld>
            <a:endParaRPr lang="en-US"/>
          </a:p>
        </p:txBody>
      </p:sp>
    </p:spTree>
    <p:extLst>
      <p:ext uri="{BB962C8B-B14F-4D97-AF65-F5344CB8AC3E}">
        <p14:creationId xmlns:p14="http://schemas.microsoft.com/office/powerpoint/2010/main" val="225412999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2"/>
          <p:cNvSpPr txBox="1">
            <a:spLocks noGrp="1" noChangeArrowheads="1"/>
          </p:cNvSpPr>
          <p:nvPr>
            <p:ph type="sldNum" sz="quarter" idx="10"/>
          </p:nvPr>
        </p:nvSpPr>
        <p:spPr>
          <a:ln/>
        </p:spPr>
        <p:txBody>
          <a:bodyPr/>
          <a:lstStyle>
            <a:lvl1pPr>
              <a:defRPr/>
            </a:lvl1pPr>
          </a:lstStyle>
          <a:p>
            <a:fld id="{1EBB9E9A-9CF9-481E-8747-E10B214136E3}" type="slidenum">
              <a:rPr lang="en-US"/>
              <a:pPr/>
              <a:t>‹#›</a:t>
            </a:fld>
            <a:endParaRPr lang="en-US"/>
          </a:p>
        </p:txBody>
      </p:sp>
    </p:spTree>
    <p:extLst>
      <p:ext uri="{BB962C8B-B14F-4D97-AF65-F5344CB8AC3E}">
        <p14:creationId xmlns:p14="http://schemas.microsoft.com/office/powerpoint/2010/main" val="354803642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fld id="{50F412F9-0354-416E-9DD3-899993218D83}" type="slidenum">
              <a:rPr lang="en-US"/>
              <a:pPr/>
              <a:t>‹#›</a:t>
            </a:fld>
            <a:endParaRPr lang="en-US"/>
          </a:p>
        </p:txBody>
      </p:sp>
    </p:spTree>
    <p:extLst>
      <p:ext uri="{BB962C8B-B14F-4D97-AF65-F5344CB8AC3E}">
        <p14:creationId xmlns:p14="http://schemas.microsoft.com/office/powerpoint/2010/main" val="13599759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2"/>
          <p:cNvSpPr txBox="1">
            <a:spLocks noGrp="1" noChangeArrowheads="1"/>
          </p:cNvSpPr>
          <p:nvPr>
            <p:ph type="sldNum" sz="quarter" idx="10"/>
          </p:nvPr>
        </p:nvSpPr>
        <p:spPr>
          <a:ln/>
        </p:spPr>
        <p:txBody>
          <a:bodyPr/>
          <a:lstStyle>
            <a:lvl1pPr>
              <a:defRPr/>
            </a:lvl1pPr>
          </a:lstStyle>
          <a:p>
            <a:fld id="{29975161-E43B-4C28-B73D-4558D2A280BD}" type="slidenum">
              <a:rPr lang="en-US"/>
              <a:pPr/>
              <a:t>‹#›</a:t>
            </a:fld>
            <a:endParaRPr lang="en-US"/>
          </a:p>
        </p:txBody>
      </p:sp>
    </p:spTree>
    <p:extLst>
      <p:ext uri="{BB962C8B-B14F-4D97-AF65-F5344CB8AC3E}">
        <p14:creationId xmlns:p14="http://schemas.microsoft.com/office/powerpoint/2010/main" val="25696052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2"/>
          <p:cNvSpPr txBox="1">
            <a:spLocks noGrp="1" noChangeArrowheads="1"/>
          </p:cNvSpPr>
          <p:nvPr>
            <p:ph type="sldNum" sz="quarter" idx="10"/>
          </p:nvPr>
        </p:nvSpPr>
        <p:spPr>
          <a:ln/>
        </p:spPr>
        <p:txBody>
          <a:bodyPr/>
          <a:lstStyle>
            <a:lvl1pPr>
              <a:defRPr/>
            </a:lvl1pPr>
          </a:lstStyle>
          <a:p>
            <a:fld id="{01C8F2D5-2F17-4B2D-A749-D267CBE61C7F}" type="slidenum">
              <a:rPr lang="en-US"/>
              <a:pPr/>
              <a:t>‹#›</a:t>
            </a:fld>
            <a:endParaRPr lang="en-US"/>
          </a:p>
        </p:txBody>
      </p:sp>
    </p:spTree>
    <p:extLst>
      <p:ext uri="{BB962C8B-B14F-4D97-AF65-F5344CB8AC3E}">
        <p14:creationId xmlns:p14="http://schemas.microsoft.com/office/powerpoint/2010/main" val="428936933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2"/>
          <p:cNvSpPr txBox="1">
            <a:spLocks noGrp="1" noChangeArrowheads="1"/>
          </p:cNvSpPr>
          <p:nvPr>
            <p:ph type="sldNum" sz="quarter" idx="10"/>
          </p:nvPr>
        </p:nvSpPr>
        <p:spPr>
          <a:ln/>
        </p:spPr>
        <p:txBody>
          <a:bodyPr/>
          <a:lstStyle>
            <a:lvl1pPr>
              <a:defRPr/>
            </a:lvl1pPr>
          </a:lstStyle>
          <a:p>
            <a:fld id="{9CB97187-BB1A-463A-A362-90FE2A02C75F}" type="slidenum">
              <a:rPr lang="en-US"/>
              <a:pPr/>
              <a:t>‹#›</a:t>
            </a:fld>
            <a:endParaRPr lang="en-US"/>
          </a:p>
        </p:txBody>
      </p:sp>
    </p:spTree>
    <p:extLst>
      <p:ext uri="{BB962C8B-B14F-4D97-AF65-F5344CB8AC3E}">
        <p14:creationId xmlns:p14="http://schemas.microsoft.com/office/powerpoint/2010/main" val="3058371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fld id="{4916DB79-AB5C-4100-9107-F9B4188DB493}" type="slidenum">
              <a:rPr lang="en-US"/>
              <a:pPr/>
              <a:t>‹#›</a:t>
            </a:fld>
            <a:endParaRPr lang="en-US"/>
          </a:p>
        </p:txBody>
      </p:sp>
    </p:spTree>
    <p:extLst>
      <p:ext uri="{BB962C8B-B14F-4D97-AF65-F5344CB8AC3E}">
        <p14:creationId xmlns:p14="http://schemas.microsoft.com/office/powerpoint/2010/main" val="34287643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A1F120B2-9AE0-4318-B00F-98AAEA1DDA26}" type="slidenum">
              <a:rPr lang="en-US"/>
              <a:pPr/>
              <a:t>‹#›</a:t>
            </a:fld>
            <a:endParaRPr lang="en-US"/>
          </a:p>
        </p:txBody>
      </p:sp>
    </p:spTree>
    <p:extLst>
      <p:ext uri="{BB962C8B-B14F-4D97-AF65-F5344CB8AC3E}">
        <p14:creationId xmlns:p14="http://schemas.microsoft.com/office/powerpoint/2010/main" val="190150723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Lucida Grande"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4012F188-AFDB-4FA4-9D97-A05AED5213D9}" type="slidenum">
              <a:rPr lang="en-US"/>
              <a:pPr/>
              <a:t>‹#›</a:t>
            </a:fld>
            <a:endParaRPr lang="en-US"/>
          </a:p>
        </p:txBody>
      </p:sp>
    </p:spTree>
    <p:extLst>
      <p:ext uri="{BB962C8B-B14F-4D97-AF65-F5344CB8AC3E}">
        <p14:creationId xmlns:p14="http://schemas.microsoft.com/office/powerpoint/2010/main" val="237886479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52000"/>
          </a:srgbClr>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38100" tIns="38100" rIns="38100" bIns="38100" numCol="1" anchor="ctr" anchorCtr="0" compatLnSpc="1">
            <a:prstTxWarp prst="textNoShape">
              <a:avLst/>
            </a:prstTxWarp>
          </a:bodyPr>
          <a:lstStyle/>
          <a:p>
            <a:pPr lvl="0"/>
            <a:r>
              <a:rPr lang="en-US">
                <a:sym typeface="Lucida Grande" charset="0"/>
              </a:rPr>
              <a:t>Click to edit Master title style</a:t>
            </a:r>
          </a:p>
        </p:txBody>
      </p:sp>
      <p:sp>
        <p:nvSpPr>
          <p:cNvPr id="2" name="Text Box 2"/>
          <p:cNvSpPr txBox="1">
            <a:spLocks noGrp="1" noChangeArrowheads="1"/>
          </p:cNvSpPr>
          <p:nvPr>
            <p:ph type="sldNum" sz="quarter" idx="4"/>
          </p:nvPr>
        </p:nvSpPr>
        <p:spPr bwMode="auto">
          <a:xfrm>
            <a:off x="8404225" y="6454775"/>
            <a:ext cx="282575"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r" eaLnBrk="1" hangingPunct="1">
              <a:defRPr sz="1200">
                <a:solidFill>
                  <a:srgbClr val="878787"/>
                </a:solidFill>
                <a:latin typeface="Lucida Grande" pitchFamily="-84" charset="0"/>
                <a:ea typeface="ヒラギノ角ゴ ProN W3" pitchFamily="-84" charset="-128"/>
                <a:sym typeface="Lucida Grande" pitchFamily="-84" charset="0"/>
              </a:defRPr>
            </a:lvl1pPr>
            <a:lvl2pPr marL="742950" indent="-285750" eaLnBrk="0" hangingPunct="0">
              <a:defRPr sz="4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4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4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4200">
                <a:solidFill>
                  <a:srgbClr val="000000"/>
                </a:solidFill>
                <a:latin typeface="Gill Sans" pitchFamily="-84" charset="0"/>
                <a:ea typeface="ヒラギノ角ゴ ProN W3" pitchFamily="-84" charset="-128"/>
                <a:sym typeface="Gill Sans" pitchFamily="-84" charset="0"/>
              </a:defRPr>
            </a:lvl5pPr>
            <a:lvl6pPr marL="25146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6pPr>
            <a:lvl7pPr marL="29718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7pPr>
            <a:lvl8pPr marL="34290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8pPr>
            <a:lvl9pPr marL="38862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9pPr>
          </a:lstStyle>
          <a:p>
            <a:fld id="{6A0017B2-5555-4AF6-899B-2A7BEF2DB62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algn="ctr" rtl="0" eaLnBrk="0" fontAlgn="base" hangingPunct="0">
        <a:spcBef>
          <a:spcPct val="0"/>
        </a:spcBef>
        <a:spcAft>
          <a:spcPct val="0"/>
        </a:spcAft>
        <a:defRPr sz="4400">
          <a:solidFill>
            <a:schemeClr val="tx1"/>
          </a:solidFill>
          <a:latin typeface="+mj-lt"/>
          <a:ea typeface="+mj-ea"/>
          <a:cs typeface="+mj-cs"/>
          <a:sym typeface="Lucida Grande" pitchFamily="-84"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pitchFamily="-84"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pitchFamily="-84"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pitchFamily="-84"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pitchFamily="-84" charset="0"/>
        </a:defRPr>
      </a:lvl5pPr>
      <a:lvl6pPr marL="4572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9pPr>
    </p:titleStyle>
    <p:bodyStyle>
      <a:lvl1pPr marL="342900" indent="-342900" algn="l" rtl="0" eaLnBrk="0" fontAlgn="base" hangingPunct="0">
        <a:spcBef>
          <a:spcPts val="800"/>
        </a:spcBef>
        <a:spcAft>
          <a:spcPct val="0"/>
        </a:spcAft>
        <a:buClr>
          <a:srgbClr val="000000"/>
        </a:buClr>
        <a:buSzPct val="100000"/>
        <a:buFont typeface="Arial" pitchFamily="34" charset="0"/>
        <a:buChar char="•"/>
        <a:defRPr sz="3200">
          <a:solidFill>
            <a:schemeClr val="tx1"/>
          </a:solidFill>
          <a:latin typeface="+mn-lt"/>
          <a:ea typeface="+mn-ea"/>
          <a:cs typeface="+mn-cs"/>
          <a:sym typeface="Lucida Grande" pitchFamily="-84" charset="0"/>
        </a:defRPr>
      </a:lvl1pPr>
      <a:lvl2pPr marL="742950" indent="-285750" algn="l" rtl="0" eaLnBrk="0" fontAlgn="base" hangingPunct="0">
        <a:spcBef>
          <a:spcPts val="700"/>
        </a:spcBef>
        <a:spcAft>
          <a:spcPct val="0"/>
        </a:spcAft>
        <a:buClr>
          <a:srgbClr val="000000"/>
        </a:buClr>
        <a:buSzPct val="100000"/>
        <a:buFont typeface="Arial" pitchFamily="34" charset="0"/>
        <a:buChar char="–"/>
        <a:defRPr sz="2800">
          <a:solidFill>
            <a:schemeClr val="tx1"/>
          </a:solidFill>
          <a:latin typeface="+mn-lt"/>
          <a:ea typeface="+mn-ea"/>
          <a:cs typeface="+mn-cs"/>
          <a:sym typeface="Lucida Grande" pitchFamily="-84" charset="0"/>
        </a:defRPr>
      </a:lvl2pPr>
      <a:lvl3pPr marL="1143000" indent="-228600" algn="l" rtl="0" eaLnBrk="0" fontAlgn="base" hangingPunct="0">
        <a:spcBef>
          <a:spcPts val="600"/>
        </a:spcBef>
        <a:spcAft>
          <a:spcPct val="0"/>
        </a:spcAft>
        <a:buClr>
          <a:srgbClr val="000000"/>
        </a:buClr>
        <a:buSzPct val="100000"/>
        <a:buFont typeface="Arial" pitchFamily="34" charset="0"/>
        <a:buChar char="•"/>
        <a:defRPr sz="2400">
          <a:solidFill>
            <a:schemeClr val="tx1"/>
          </a:solidFill>
          <a:latin typeface="+mn-lt"/>
          <a:ea typeface="+mn-ea"/>
          <a:cs typeface="+mn-cs"/>
          <a:sym typeface="Lucida Grande" pitchFamily="-84" charset="0"/>
        </a:defRPr>
      </a:lvl3pPr>
      <a:lvl4pPr marL="1600200" indent="-228600" algn="l" rtl="0" eaLnBrk="0" fontAlgn="base" hangingPunct="0">
        <a:spcBef>
          <a:spcPts val="500"/>
        </a:spcBef>
        <a:spcAft>
          <a:spcPct val="0"/>
        </a:spcAft>
        <a:buClr>
          <a:srgbClr val="000000"/>
        </a:buClr>
        <a:buSzPct val="100000"/>
        <a:buFont typeface="Arial" pitchFamily="34" charset="0"/>
        <a:buChar char="–"/>
        <a:defRPr sz="2000">
          <a:solidFill>
            <a:schemeClr val="tx1"/>
          </a:solidFill>
          <a:latin typeface="+mn-lt"/>
          <a:ea typeface="+mn-ea"/>
          <a:cs typeface="+mn-cs"/>
          <a:sym typeface="Lucida Grande" pitchFamily="-84" charset="0"/>
        </a:defRPr>
      </a:lvl4pPr>
      <a:lvl5pPr marL="2057400" indent="-228600" algn="l" rtl="0" eaLnBrk="0" fontAlgn="base" hangingPunct="0">
        <a:spcBef>
          <a:spcPts val="500"/>
        </a:spcBef>
        <a:spcAft>
          <a:spcPct val="0"/>
        </a:spcAft>
        <a:buClr>
          <a:srgbClr val="000000"/>
        </a:buClr>
        <a:buSzPct val="100000"/>
        <a:buFont typeface="Arial" pitchFamily="34" charset="0"/>
        <a:buChar char="»"/>
        <a:defRPr sz="2000">
          <a:solidFill>
            <a:schemeClr val="tx1"/>
          </a:solidFill>
          <a:latin typeface="+mn-lt"/>
          <a:ea typeface="+mn-ea"/>
          <a:cs typeface="+mn-cs"/>
          <a:sym typeface="Lucida Grande" pitchFamily="-84" charset="0"/>
        </a:defRPr>
      </a:lvl5pPr>
      <a:lvl6pPr marL="25146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6pPr>
      <a:lvl7pPr marL="29718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7pPr>
      <a:lvl8pPr marL="34290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8pPr>
      <a:lvl9pPr marL="38862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609601"/>
            <a:ext cx="8229600" cy="4343400"/>
          </a:xfrm>
        </p:spPr>
        <p:txBody>
          <a:bodyPr/>
          <a:lstStyle/>
          <a:p>
            <a:pPr marL="0" indent="0" algn="ctr">
              <a:buNone/>
            </a:pPr>
            <a:r>
              <a:rPr lang="en-US" b="1" dirty="0">
                <a:solidFill>
                  <a:srgbClr val="0066FF"/>
                </a:solidFill>
              </a:rPr>
              <a:t>Meaning-Based Intervention</a:t>
            </a:r>
          </a:p>
          <a:p>
            <a:pPr marL="0" indent="0" algn="ctr">
              <a:buNone/>
            </a:pPr>
            <a:r>
              <a:rPr lang="en-US" b="1" dirty="0">
                <a:solidFill>
                  <a:srgbClr val="0066FF"/>
                </a:solidFill>
              </a:rPr>
              <a:t>Lesson 4</a:t>
            </a:r>
          </a:p>
          <a:p>
            <a:pPr marL="0" indent="0" algn="ctr">
              <a:buNone/>
            </a:pPr>
            <a:r>
              <a:rPr lang="en-US" b="1" dirty="0">
                <a:solidFill>
                  <a:srgbClr val="C00000"/>
                </a:solidFill>
              </a:rPr>
              <a:t>short /e/</a:t>
            </a:r>
          </a:p>
          <a:p>
            <a:pPr marL="0" indent="0" algn="ctr">
              <a:buNone/>
            </a:pPr>
            <a:endParaRPr lang="en-US" b="1" dirty="0">
              <a:solidFill>
                <a:srgbClr val="FF0000"/>
              </a:solidFill>
            </a:endParaRPr>
          </a:p>
          <a:p>
            <a:pPr marL="0" indent="0" algn="ctr">
              <a:buNone/>
            </a:pPr>
            <a:r>
              <a:rPr lang="en-US" b="1" dirty="0">
                <a:solidFill>
                  <a:srgbClr val="FF0000"/>
                </a:solidFill>
              </a:rPr>
              <a:t>Prototype</a:t>
            </a:r>
          </a:p>
          <a:p>
            <a:pPr marL="0" indent="0" algn="ctr">
              <a:buNone/>
            </a:pPr>
            <a:r>
              <a:rPr lang="en-US" b="1" dirty="0">
                <a:solidFill>
                  <a:srgbClr val="FF0000"/>
                </a:solidFill>
              </a:rPr>
              <a:t>Level II</a:t>
            </a:r>
          </a:p>
          <a:p>
            <a:pPr marL="0" indent="0" algn="ctr">
              <a:buNone/>
            </a:pPr>
            <a:r>
              <a:rPr lang="en-US" sz="1800" b="1" dirty="0">
                <a:solidFill>
                  <a:srgbClr val="00B050"/>
                </a:solidFill>
              </a:rPr>
              <a:t>February 2018</a:t>
            </a:r>
          </a:p>
        </p:txBody>
      </p:sp>
      <p:pic>
        <p:nvPicPr>
          <p:cNvPr id="3" name="Picture 2" descr="Image result for egg clip art">
            <a:extLst>
              <a:ext uri="{FF2B5EF4-FFF2-40B4-BE49-F238E27FC236}">
                <a16:creationId xmlns:a16="http://schemas.microsoft.com/office/drawing/2014/main" id="{CB3BE7F0-F237-4B05-9E71-D1C2506842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933948"/>
            <a:ext cx="3467100" cy="1314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43799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466671-0ABD-42A3-95A6-E4225331A3A4}"/>
              </a:ext>
            </a:extLst>
          </p:cNvPr>
          <p:cNvSpPr>
            <a:spLocks noGrp="1"/>
          </p:cNvSpPr>
          <p:nvPr>
            <p:ph idx="1"/>
          </p:nvPr>
        </p:nvSpPr>
        <p:spPr>
          <a:xfrm>
            <a:off x="457200" y="762000"/>
            <a:ext cx="8229600" cy="5364163"/>
          </a:xfrm>
        </p:spPr>
        <p:txBody>
          <a:bodyPr/>
          <a:lstStyle/>
          <a:p>
            <a:pPr marL="514350" indent="-514350">
              <a:buFont typeface="+mj-lt"/>
              <a:buAutoNum type="arabicPeriod"/>
            </a:pPr>
            <a:r>
              <a:rPr lang="en-US" dirty="0"/>
              <a:t>The car went west.</a:t>
            </a:r>
          </a:p>
          <a:p>
            <a:pPr marL="514350" indent="-514350">
              <a:buFont typeface="+mj-lt"/>
              <a:buAutoNum type="arabicPeriod"/>
            </a:pPr>
            <a:endParaRPr lang="en-US" dirty="0"/>
          </a:p>
          <a:p>
            <a:pPr marL="514350" indent="-514350">
              <a:buFont typeface="+mj-lt"/>
              <a:buAutoNum type="arabicPeriod"/>
            </a:pPr>
            <a:r>
              <a:rPr lang="en-US" dirty="0"/>
              <a:t>Ned sent a letter.</a:t>
            </a:r>
          </a:p>
          <a:p>
            <a:pPr marL="514350" indent="-514350">
              <a:buFont typeface="+mj-lt"/>
              <a:buAutoNum type="arabicPeriod"/>
            </a:pPr>
            <a:endParaRPr lang="en-US" dirty="0"/>
          </a:p>
          <a:p>
            <a:pPr marL="514350" indent="-514350">
              <a:buFont typeface="+mj-lt"/>
              <a:buAutoNum type="arabicPeriod"/>
            </a:pPr>
            <a:r>
              <a:rPr lang="en-US" dirty="0"/>
              <a:t>Ted said he will sell it</a:t>
            </a:r>
          </a:p>
        </p:txBody>
      </p:sp>
    </p:spTree>
    <p:extLst>
      <p:ext uri="{BB962C8B-B14F-4D97-AF65-F5344CB8AC3E}">
        <p14:creationId xmlns:p14="http://schemas.microsoft.com/office/powerpoint/2010/main" val="38583268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0313" y="1428751"/>
            <a:ext cx="6172200" cy="914400"/>
          </a:xfrm>
        </p:spPr>
        <p:txBody>
          <a:bodyPr/>
          <a:lstStyle/>
          <a:p>
            <a:pPr marL="0" indent="0" algn="ctr">
              <a:buNone/>
            </a:pPr>
            <a:r>
              <a:rPr lang="en-US" dirty="0">
                <a:highlight>
                  <a:srgbClr val="00FF00"/>
                </a:highlight>
              </a:rPr>
              <a:t>4. Fluency: SPF</a:t>
            </a:r>
          </a:p>
        </p:txBody>
      </p:sp>
      <p:sp>
        <p:nvSpPr>
          <p:cNvPr id="5" name="Rectangle 4"/>
          <p:cNvSpPr/>
          <p:nvPr/>
        </p:nvSpPr>
        <p:spPr>
          <a:xfrm>
            <a:off x="2625376" y="2363126"/>
            <a:ext cx="3480440" cy="1006429"/>
          </a:xfrm>
          <a:prstGeom prst="rect">
            <a:avLst/>
          </a:prstGeom>
        </p:spPr>
        <p:txBody>
          <a:bodyPr wrap="none">
            <a:spAutoFit/>
          </a:bodyPr>
          <a:lstStyle/>
          <a:p>
            <a:pPr>
              <a:lnSpc>
                <a:spcPct val="90000"/>
              </a:lnSpc>
              <a:defRPr/>
            </a:pPr>
            <a:r>
              <a:rPr lang="en-US" sz="6600" b="1" dirty="0">
                <a:solidFill>
                  <a:srgbClr val="C00000"/>
                </a:solidFill>
              </a:rPr>
              <a:t>short /e/</a:t>
            </a:r>
          </a:p>
        </p:txBody>
      </p:sp>
      <p:pic>
        <p:nvPicPr>
          <p:cNvPr id="7" name="Picture 2" descr="Image result for egg clipart">
            <a:extLst>
              <a:ext uri="{FF2B5EF4-FFF2-40B4-BE49-F238E27FC236}">
                <a16:creationId xmlns:a16="http://schemas.microsoft.com/office/drawing/2014/main" id="{B7E9AC4F-F49F-437E-B31A-72F4A69A8F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3413" y="3733800"/>
            <a:ext cx="2286000" cy="1728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727145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754563"/>
          </a:xfrm>
        </p:spPr>
        <p:txBody>
          <a:bodyPr/>
          <a:lstStyle/>
          <a:p>
            <a:pPr marL="0" indent="0">
              <a:buNone/>
            </a:pPr>
            <a:r>
              <a:rPr lang="en-US" sz="1800" b="1" dirty="0">
                <a:solidFill>
                  <a:srgbClr val="0066FF"/>
                </a:solidFill>
              </a:rPr>
              <a:t>Short Passage Fluency </a:t>
            </a:r>
            <a:r>
              <a:rPr lang="en-US" sz="1800" dirty="0"/>
              <a:t>(SPF) is a paper-based repeated reading activity that uses a series of Really Silly Stories (RSS).  Each story is</a:t>
            </a:r>
            <a:r>
              <a:rPr lang="en-US" sz="1800" b="1" dirty="0"/>
              <a:t> </a:t>
            </a:r>
            <a:r>
              <a:rPr lang="en-US" sz="1800" dirty="0"/>
              <a:t>broken into daily sections.  In each section, 40-, 50- and 40-word increments are designated with bold-faced type and underlines.  </a:t>
            </a:r>
            <a:r>
              <a:rPr lang="en-US" sz="1800" b="1" dirty="0"/>
              <a:t> </a:t>
            </a:r>
            <a:r>
              <a:rPr lang="en-US" sz="1800" dirty="0"/>
              <a:t>Students read a daily section aloud three times, stopping at their designated target level (40, 40, or 60 words).  Each attempt is timed.  Students then record their three times on a graph.</a:t>
            </a:r>
          </a:p>
          <a:p>
            <a:pPr marL="0" indent="0">
              <a:buNone/>
            </a:pPr>
            <a:endParaRPr lang="en-US" sz="1800" dirty="0"/>
          </a:p>
          <a:p>
            <a:pPr marL="0" indent="0">
              <a:buNone/>
            </a:pPr>
            <a:r>
              <a:rPr lang="en-US" sz="1800" dirty="0"/>
              <a:t>Some prefer to use paper.  A paper version of these are included.</a:t>
            </a:r>
          </a:p>
          <a:p>
            <a:pPr marL="0" indent="0">
              <a:buNone/>
            </a:pPr>
            <a:endParaRPr lang="en-US" dirty="0"/>
          </a:p>
          <a:p>
            <a:pPr marL="0" indent="0">
              <a:buNone/>
            </a:pPr>
            <a:endParaRPr lang="en-US" dirty="0"/>
          </a:p>
        </p:txBody>
      </p:sp>
      <p:pic>
        <p:nvPicPr>
          <p:cNvPr id="6" name="Picture 5" descr="Document2 - Word"/>
          <p:cNvPicPr/>
          <p:nvPr/>
        </p:nvPicPr>
        <p:blipFill>
          <a:blip r:embed="rId2" cstate="print">
            <a:extLst>
              <a:ext uri="{28A0092B-C50C-407E-A947-70E740481C1C}">
                <a14:useLocalDpi xmlns:a14="http://schemas.microsoft.com/office/drawing/2010/main" val="0"/>
              </a:ext>
            </a:extLst>
          </a:blip>
          <a:srcRect l="19049" t="41351" r="44646" b="4044"/>
          <a:stretch>
            <a:fillRect/>
          </a:stretch>
        </p:blipFill>
        <p:spPr bwMode="auto">
          <a:xfrm>
            <a:off x="2971800" y="3657600"/>
            <a:ext cx="2438400" cy="1981200"/>
          </a:xfrm>
          <a:prstGeom prst="rect">
            <a:avLst/>
          </a:prstGeom>
          <a:noFill/>
          <a:ln>
            <a:noFill/>
          </a:ln>
          <a:extLst/>
        </p:spPr>
      </p:pic>
    </p:spTree>
    <p:extLst>
      <p:ext uri="{BB962C8B-B14F-4D97-AF65-F5344CB8AC3E}">
        <p14:creationId xmlns:p14="http://schemas.microsoft.com/office/powerpoint/2010/main" val="79645138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148DD5-2805-4ECE-A21E-264373E41AFF}"/>
              </a:ext>
            </a:extLst>
          </p:cNvPr>
          <p:cNvSpPr/>
          <p:nvPr/>
        </p:nvSpPr>
        <p:spPr>
          <a:xfrm>
            <a:off x="1447800" y="1600200"/>
            <a:ext cx="6781800" cy="3354765"/>
          </a:xfrm>
          <a:prstGeom prst="rect">
            <a:avLst/>
          </a:prstGeom>
        </p:spPr>
        <p:txBody>
          <a:bodyPr wrap="square">
            <a:spAutoFit/>
          </a:bodyPr>
          <a:lstStyle/>
          <a:p>
            <a:r>
              <a:rPr lang="en-US" b="1" dirty="0">
                <a:solidFill>
                  <a:srgbClr val="0066FF"/>
                </a:solidFill>
              </a:rPr>
              <a:t>SALLY WANTS A CANDY BAR</a:t>
            </a:r>
          </a:p>
          <a:p>
            <a:endParaRPr lang="en-US" b="1" dirty="0"/>
          </a:p>
          <a:p>
            <a:r>
              <a:rPr lang="en-US" sz="3200" b="1" dirty="0"/>
              <a:t>Day 4</a:t>
            </a:r>
            <a:endParaRPr lang="en-US" sz="3200" dirty="0"/>
          </a:p>
          <a:p>
            <a:pPr marL="0" marR="0">
              <a:lnSpc>
                <a:spcPct val="150000"/>
              </a:lnSpc>
              <a:spcBef>
                <a:spcPts val="0"/>
              </a:spcBef>
              <a:spcAft>
                <a:spcPts val="0"/>
              </a:spcAft>
              <a:tabLst>
                <a:tab pos="457200" algn="l"/>
              </a:tabLst>
            </a:pP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5403375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4A575B-D2B9-431B-B8FC-1B890C810032}"/>
              </a:ext>
            </a:extLst>
          </p:cNvPr>
          <p:cNvSpPr>
            <a:spLocks noGrp="1"/>
          </p:cNvSpPr>
          <p:nvPr>
            <p:ph idx="1"/>
          </p:nvPr>
        </p:nvSpPr>
        <p:spPr>
          <a:xfrm>
            <a:off x="457200" y="152400"/>
            <a:ext cx="8229600" cy="6477000"/>
          </a:xfrm>
        </p:spPr>
        <p:txBody>
          <a:bodyPr/>
          <a:lstStyle/>
          <a:p>
            <a:pPr marL="0" indent="0">
              <a:lnSpc>
                <a:spcPct val="150000"/>
              </a:lnSpc>
              <a:buNone/>
            </a:pPr>
            <a:r>
              <a:rPr lang="en-US" sz="2800" dirty="0"/>
              <a:t>	You said, ‘Give me your candy bar.’  And you did not even say please.”</a:t>
            </a:r>
          </a:p>
          <a:p>
            <a:pPr marL="0" indent="0">
              <a:lnSpc>
                <a:spcPct val="150000"/>
              </a:lnSpc>
              <a:buNone/>
            </a:pPr>
            <a:r>
              <a:rPr lang="en-US" sz="2800" dirty="0"/>
              <a:t>	“I see,” said Sally.  “Give me your candy bar right now please.”</a:t>
            </a:r>
          </a:p>
          <a:p>
            <a:pPr marL="0" indent="0">
              <a:lnSpc>
                <a:spcPct val="150000"/>
              </a:lnSpc>
              <a:buNone/>
            </a:pPr>
            <a:r>
              <a:rPr lang="en-US" sz="2800" dirty="0"/>
              <a:t>	“No,” said Sam.  “I’m not giving you my candy bar.  You can’t have </a:t>
            </a:r>
            <a:r>
              <a:rPr lang="en-US" sz="2800" b="1" u="sng" dirty="0"/>
              <a:t>it.”</a:t>
            </a:r>
            <a:endParaRPr lang="en-US" sz="2800" dirty="0"/>
          </a:p>
          <a:p>
            <a:pPr marL="0" indent="0">
              <a:lnSpc>
                <a:spcPct val="150000"/>
              </a:lnSpc>
              <a:buNone/>
            </a:pPr>
            <a:r>
              <a:rPr lang="en-US" sz="2800" dirty="0"/>
              <a:t>	“Okay,” said Sally  “I guess I’ll get my own </a:t>
            </a:r>
            <a:r>
              <a:rPr lang="en-US" sz="2800" b="1" u="sng" dirty="0"/>
              <a:t>candy</a:t>
            </a:r>
            <a:r>
              <a:rPr lang="en-US" sz="2800" dirty="0"/>
              <a:t> bar. Good bye Sam.”</a:t>
            </a:r>
          </a:p>
          <a:p>
            <a:pPr marL="0" indent="0">
              <a:lnSpc>
                <a:spcPct val="150000"/>
              </a:lnSpc>
              <a:buNone/>
            </a:pPr>
            <a:r>
              <a:rPr lang="en-US" sz="2800" dirty="0"/>
              <a:t>	“Goodbye Sally.  Have a great </a:t>
            </a:r>
            <a:r>
              <a:rPr lang="en-US" sz="2800" b="1" u="sng" dirty="0"/>
              <a:t>day</a:t>
            </a:r>
            <a:r>
              <a:rPr lang="en-US" sz="2800" dirty="0"/>
              <a:t>.”</a:t>
            </a:r>
          </a:p>
          <a:p>
            <a:pPr marL="0" indent="0">
              <a:buNone/>
            </a:pPr>
            <a:endParaRPr lang="en-US" dirty="0"/>
          </a:p>
        </p:txBody>
      </p:sp>
    </p:spTree>
    <p:extLst>
      <p:ext uri="{BB962C8B-B14F-4D97-AF65-F5344CB8AC3E}">
        <p14:creationId xmlns:p14="http://schemas.microsoft.com/office/powerpoint/2010/main" val="242218022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4A535F-8B8D-4AA9-89A7-A80693301D68}"/>
              </a:ext>
            </a:extLst>
          </p:cNvPr>
          <p:cNvSpPr>
            <a:spLocks noGrp="1"/>
          </p:cNvSpPr>
          <p:nvPr>
            <p:ph idx="1"/>
          </p:nvPr>
        </p:nvSpPr>
        <p:spPr>
          <a:xfrm>
            <a:off x="457200" y="609600"/>
            <a:ext cx="8229600" cy="5516563"/>
          </a:xfrm>
        </p:spPr>
        <p:txBody>
          <a:bodyPr/>
          <a:lstStyle/>
          <a:p>
            <a:pPr marL="0" indent="0">
              <a:buNone/>
            </a:pPr>
            <a:r>
              <a:rPr lang="en-US" dirty="0"/>
              <a:t>Record the times for each attempt.</a:t>
            </a:r>
          </a:p>
        </p:txBody>
      </p:sp>
      <p:pic>
        <p:nvPicPr>
          <p:cNvPr id="4" name="Picture 3" descr="Document2 - Word">
            <a:extLst>
              <a:ext uri="{FF2B5EF4-FFF2-40B4-BE49-F238E27FC236}">
                <a16:creationId xmlns:a16="http://schemas.microsoft.com/office/drawing/2014/main" id="{1D850B67-C2C1-4223-B512-26B704736A18}"/>
              </a:ext>
            </a:extLst>
          </p:cNvPr>
          <p:cNvPicPr/>
          <p:nvPr/>
        </p:nvPicPr>
        <p:blipFill>
          <a:blip r:embed="rId2" cstate="print">
            <a:extLst>
              <a:ext uri="{28A0092B-C50C-407E-A947-70E740481C1C}">
                <a14:useLocalDpi xmlns:a14="http://schemas.microsoft.com/office/drawing/2010/main" val="0"/>
              </a:ext>
            </a:extLst>
          </a:blip>
          <a:srcRect l="19049" t="41351" r="44646" b="4044"/>
          <a:stretch>
            <a:fillRect/>
          </a:stretch>
        </p:blipFill>
        <p:spPr bwMode="auto">
          <a:xfrm>
            <a:off x="2362200" y="2286000"/>
            <a:ext cx="4038600" cy="3276600"/>
          </a:xfrm>
          <a:prstGeom prst="rect">
            <a:avLst/>
          </a:prstGeom>
          <a:noFill/>
          <a:ln>
            <a:noFill/>
          </a:ln>
          <a:extLst/>
        </p:spPr>
      </p:pic>
    </p:spTree>
    <p:extLst>
      <p:ext uri="{BB962C8B-B14F-4D97-AF65-F5344CB8AC3E}">
        <p14:creationId xmlns:p14="http://schemas.microsoft.com/office/powerpoint/2010/main" val="33873162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0313" y="1428751"/>
            <a:ext cx="6172200" cy="914400"/>
          </a:xfrm>
        </p:spPr>
        <p:txBody>
          <a:bodyPr/>
          <a:lstStyle/>
          <a:p>
            <a:pPr marL="0" indent="0" algn="ctr">
              <a:buNone/>
            </a:pPr>
            <a:r>
              <a:rPr lang="en-US" dirty="0">
                <a:highlight>
                  <a:srgbClr val="00FF00"/>
                </a:highlight>
              </a:rPr>
              <a:t>5. Writing – short /a/</a:t>
            </a:r>
          </a:p>
          <a:p>
            <a:pPr marL="0" indent="0" algn="ctr">
              <a:buNone/>
            </a:pPr>
            <a:r>
              <a:rPr lang="en-US" dirty="0">
                <a:highlight>
                  <a:srgbClr val="00FF00"/>
                </a:highlight>
              </a:rPr>
              <a:t>Level II</a:t>
            </a:r>
          </a:p>
        </p:txBody>
      </p:sp>
      <p:sp>
        <p:nvSpPr>
          <p:cNvPr id="2" name="AutoShape 2" descr="Image result for clipart students writing">
            <a:extLst>
              <a:ext uri="{FF2B5EF4-FFF2-40B4-BE49-F238E27FC236}">
                <a16:creationId xmlns:a16="http://schemas.microsoft.com/office/drawing/2014/main" id="{A497AC14-66F1-4C57-A2D4-4D379262BC51}"/>
              </a:ext>
            </a:extLst>
          </p:cNvPr>
          <p:cNvSpPr>
            <a:spLocks noChangeAspect="1" noChangeArrowheads="1"/>
          </p:cNvSpPr>
          <p:nvPr/>
        </p:nvSpPr>
        <p:spPr bwMode="auto">
          <a:xfrm>
            <a:off x="4457700" y="33147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3150"/>
          </a:p>
        </p:txBody>
      </p:sp>
      <p:pic>
        <p:nvPicPr>
          <p:cNvPr id="2052" name="Picture 4" descr="Image result for clipart students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57954"/>
            <a:ext cx="33813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clipart students wri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534510"/>
            <a:ext cx="1752600" cy="1402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81814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4F38E9-DC72-430D-B03A-CB11AE59A049}"/>
              </a:ext>
            </a:extLst>
          </p:cNvPr>
          <p:cNvSpPr>
            <a:spLocks noGrp="1"/>
          </p:cNvSpPr>
          <p:nvPr>
            <p:ph idx="1"/>
          </p:nvPr>
        </p:nvSpPr>
        <p:spPr>
          <a:xfrm>
            <a:off x="628650" y="838200"/>
            <a:ext cx="7886700" cy="5257800"/>
          </a:xfrm>
        </p:spPr>
        <p:txBody>
          <a:bodyPr/>
          <a:lstStyle/>
          <a:p>
            <a:pPr marL="0" indent="0">
              <a:buNone/>
            </a:pPr>
            <a:r>
              <a:rPr lang="en-US" sz="2000" b="1" dirty="0"/>
              <a:t>Sentence elaboration.</a:t>
            </a:r>
            <a:r>
              <a:rPr lang="en-US" sz="2000" dirty="0"/>
              <a:t>  </a:t>
            </a:r>
          </a:p>
          <a:p>
            <a:r>
              <a:rPr lang="en-US" sz="2000" dirty="0"/>
              <a:t>Students are given a sentence and asked to make it more interesting or different.  </a:t>
            </a:r>
          </a:p>
          <a:p>
            <a:r>
              <a:rPr lang="en-US" sz="2000" dirty="0"/>
              <a:t>Unique, creative, and humorous ideas should be encouraged.  </a:t>
            </a:r>
          </a:p>
          <a:p>
            <a:r>
              <a:rPr lang="en-US" sz="2000" dirty="0"/>
              <a:t>As well, students can change or add nouns, verbs, and adjectives.  </a:t>
            </a:r>
          </a:p>
        </p:txBody>
      </p:sp>
    </p:spTree>
    <p:extLst>
      <p:ext uri="{BB962C8B-B14F-4D97-AF65-F5344CB8AC3E}">
        <p14:creationId xmlns:p14="http://schemas.microsoft.com/office/powerpoint/2010/main" val="96504055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4F38E9-DC72-430D-B03A-CB11AE59A049}"/>
              </a:ext>
            </a:extLst>
          </p:cNvPr>
          <p:cNvSpPr>
            <a:spLocks noGrp="1"/>
          </p:cNvSpPr>
          <p:nvPr>
            <p:ph idx="1"/>
          </p:nvPr>
        </p:nvSpPr>
        <p:spPr>
          <a:xfrm>
            <a:off x="628650" y="1379465"/>
            <a:ext cx="7886700" cy="4110508"/>
          </a:xfrm>
        </p:spPr>
        <p:txBody>
          <a:bodyPr/>
          <a:lstStyle/>
          <a:p>
            <a:pPr marL="0" indent="0">
              <a:buNone/>
            </a:pPr>
            <a:endParaRPr lang="en-US" sz="2700" dirty="0"/>
          </a:p>
          <a:p>
            <a:pPr marL="0" indent="0">
              <a:buNone/>
            </a:pPr>
            <a:r>
              <a:rPr lang="en-US" sz="4400" dirty="0"/>
              <a:t>The clown crept past his bed.</a:t>
            </a:r>
          </a:p>
          <a:p>
            <a:pPr marL="0" indent="0">
              <a:buNone/>
            </a:pPr>
            <a:endParaRPr lang="en-US" dirty="0"/>
          </a:p>
        </p:txBody>
      </p:sp>
    </p:spTree>
    <p:extLst>
      <p:ext uri="{BB962C8B-B14F-4D97-AF65-F5344CB8AC3E}">
        <p14:creationId xmlns:p14="http://schemas.microsoft.com/office/powerpoint/2010/main" val="427342595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4961" y="742950"/>
            <a:ext cx="6172200" cy="1466850"/>
          </a:xfrm>
        </p:spPr>
        <p:txBody>
          <a:bodyPr/>
          <a:lstStyle/>
          <a:p>
            <a:pPr marL="0" indent="0" algn="ctr">
              <a:buNone/>
            </a:pPr>
            <a:r>
              <a:rPr lang="en-US" dirty="0">
                <a:highlight>
                  <a:srgbClr val="00FF00"/>
                </a:highlight>
              </a:rPr>
              <a:t>6. Comprehension</a:t>
            </a:r>
          </a:p>
          <a:p>
            <a:pPr marL="0" indent="0" algn="ctr">
              <a:buNone/>
            </a:pPr>
            <a:r>
              <a:rPr lang="en-US" dirty="0">
                <a:highlight>
                  <a:srgbClr val="00FF00"/>
                </a:highlight>
              </a:rPr>
              <a:t>Tom and Ricky Mystery Series</a:t>
            </a:r>
          </a:p>
        </p:txBody>
      </p:sp>
      <p:sp>
        <p:nvSpPr>
          <p:cNvPr id="2" name="AutoShape 2" descr="Image result for clipart students writing">
            <a:extLst>
              <a:ext uri="{FF2B5EF4-FFF2-40B4-BE49-F238E27FC236}">
                <a16:creationId xmlns:a16="http://schemas.microsoft.com/office/drawing/2014/main" id="{A497AC14-66F1-4C57-A2D4-4D379262BC51}"/>
              </a:ext>
            </a:extLst>
          </p:cNvPr>
          <p:cNvSpPr>
            <a:spLocks noChangeAspect="1" noChangeArrowheads="1"/>
          </p:cNvSpPr>
          <p:nvPr/>
        </p:nvSpPr>
        <p:spPr bwMode="auto">
          <a:xfrm>
            <a:off x="4457700" y="33147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315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2180492"/>
            <a:ext cx="4072922" cy="3791059"/>
          </a:xfrm>
          <a:prstGeom prst="rect">
            <a:avLst/>
          </a:prstGeom>
        </p:spPr>
      </p:pic>
    </p:spTree>
    <p:extLst>
      <p:ext uri="{BB962C8B-B14F-4D97-AF65-F5344CB8AC3E}">
        <p14:creationId xmlns:p14="http://schemas.microsoft.com/office/powerpoint/2010/main" val="164149733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EC7BDB-0AA9-4E3C-B516-F41D177017A6}"/>
              </a:ext>
            </a:extLst>
          </p:cNvPr>
          <p:cNvSpPr>
            <a:spLocks noGrp="1"/>
          </p:cNvSpPr>
          <p:nvPr>
            <p:ph idx="1"/>
          </p:nvPr>
        </p:nvSpPr>
        <p:spPr>
          <a:xfrm>
            <a:off x="381000" y="1066800"/>
            <a:ext cx="8229600" cy="4525963"/>
          </a:xfrm>
        </p:spPr>
        <p:txBody>
          <a:bodyPr/>
          <a:lstStyle/>
          <a:p>
            <a:pPr marL="0" indent="0">
              <a:buNone/>
            </a:pPr>
            <a:r>
              <a:rPr lang="en-US" b="1" u="sng" dirty="0"/>
              <a:t>Day 4</a:t>
            </a:r>
            <a:endParaRPr lang="en-US" dirty="0"/>
          </a:p>
          <a:p>
            <a:pPr marL="0" indent="0">
              <a:buNone/>
            </a:pPr>
            <a:r>
              <a:rPr lang="en-US" dirty="0"/>
              <a:t>1. LEA</a:t>
            </a:r>
          </a:p>
          <a:p>
            <a:pPr marL="0" indent="0">
              <a:buNone/>
            </a:pPr>
            <a:r>
              <a:rPr lang="en-US" dirty="0"/>
              <a:t>2. Sentence Replay</a:t>
            </a:r>
          </a:p>
          <a:p>
            <a:pPr marL="0" indent="0">
              <a:buNone/>
            </a:pPr>
            <a:r>
              <a:rPr lang="en-US" dirty="0"/>
              <a:t>3. Sentence Dictation</a:t>
            </a:r>
          </a:p>
          <a:p>
            <a:pPr marL="0" indent="0">
              <a:buNone/>
            </a:pPr>
            <a:r>
              <a:rPr lang="en-US" dirty="0"/>
              <a:t>4. Fluency</a:t>
            </a:r>
          </a:p>
          <a:p>
            <a:pPr marL="0" indent="0">
              <a:buNone/>
            </a:pPr>
            <a:r>
              <a:rPr lang="en-US" dirty="0"/>
              <a:t>5. Writing – elaboration</a:t>
            </a:r>
          </a:p>
          <a:p>
            <a:pPr marL="0" indent="0">
              <a:buNone/>
            </a:pPr>
            <a:r>
              <a:rPr lang="en-US" dirty="0"/>
              <a:t>6. Comprehension</a:t>
            </a:r>
          </a:p>
        </p:txBody>
      </p:sp>
      <p:sp>
        <p:nvSpPr>
          <p:cNvPr id="5" name="Rectangle 4">
            <a:extLst>
              <a:ext uri="{FF2B5EF4-FFF2-40B4-BE49-F238E27FC236}">
                <a16:creationId xmlns:a16="http://schemas.microsoft.com/office/drawing/2014/main" id="{795E2337-AC87-4713-BB10-C283CC40383A}"/>
              </a:ext>
            </a:extLst>
          </p:cNvPr>
          <p:cNvSpPr/>
          <p:nvPr/>
        </p:nvSpPr>
        <p:spPr>
          <a:xfrm>
            <a:off x="3356706" y="204788"/>
            <a:ext cx="2278189" cy="738664"/>
          </a:xfrm>
          <a:prstGeom prst="rect">
            <a:avLst/>
          </a:prstGeom>
        </p:spPr>
        <p:txBody>
          <a:bodyPr wrap="none">
            <a:spAutoFit/>
          </a:bodyPr>
          <a:lstStyle/>
          <a:p>
            <a:pPr marL="0" indent="0">
              <a:buNone/>
            </a:pPr>
            <a:r>
              <a:rPr lang="en-US" b="1" dirty="0">
                <a:solidFill>
                  <a:srgbClr val="C00000"/>
                </a:solidFill>
              </a:rPr>
              <a:t>short /e/</a:t>
            </a:r>
          </a:p>
        </p:txBody>
      </p:sp>
      <p:sp>
        <p:nvSpPr>
          <p:cNvPr id="2" name="TextBox 1"/>
          <p:cNvSpPr txBox="1"/>
          <p:nvPr/>
        </p:nvSpPr>
        <p:spPr>
          <a:xfrm>
            <a:off x="6018759" y="4267200"/>
            <a:ext cx="2209800" cy="369332"/>
          </a:xfrm>
          <a:prstGeom prst="rect">
            <a:avLst/>
          </a:prstGeom>
          <a:noFill/>
        </p:spPr>
        <p:txBody>
          <a:bodyPr wrap="square" rtlCol="0">
            <a:spAutoFit/>
          </a:bodyPr>
          <a:lstStyle/>
          <a:p>
            <a:r>
              <a:rPr lang="en-US" sz="1800" b="1" dirty="0">
                <a:solidFill>
                  <a:srgbClr val="0066FF"/>
                </a:solidFill>
              </a:rPr>
              <a:t>Level II</a:t>
            </a:r>
          </a:p>
        </p:txBody>
      </p:sp>
      <p:pic>
        <p:nvPicPr>
          <p:cNvPr id="7" name="Picture 2" descr="Image result for clipart egg">
            <a:extLst>
              <a:ext uri="{FF2B5EF4-FFF2-40B4-BE49-F238E27FC236}">
                <a16:creationId xmlns:a16="http://schemas.microsoft.com/office/drawing/2014/main" id="{C96A260A-495A-45D6-8E45-066FDA0DB3D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219200"/>
            <a:ext cx="1902918"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14192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marL="0" indent="0" algn="ctr">
              <a:buNone/>
            </a:pPr>
            <a:r>
              <a:rPr lang="en-US" sz="2800" b="1" dirty="0"/>
              <a:t>THE FALLING SKY MYSTERY</a:t>
            </a:r>
            <a:endParaRPr lang="en-US" sz="2800" dirty="0"/>
          </a:p>
          <a:p>
            <a:pPr marL="0" indent="0">
              <a:buNone/>
            </a:pPr>
            <a:endParaRPr lang="en-US" dirty="0"/>
          </a:p>
        </p:txBody>
      </p:sp>
      <p:pic>
        <p:nvPicPr>
          <p:cNvPr id="1026" name="Picture 2" descr="Image result for Tom and Ricky The falling star myste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600200"/>
            <a:ext cx="3429000" cy="4816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71987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marL="0" indent="0">
              <a:buNone/>
            </a:pPr>
            <a:r>
              <a:rPr lang="en-US" sz="2000" b="1" dirty="0"/>
              <a:t> </a:t>
            </a:r>
            <a:endParaRPr lang="en-US" sz="2000" dirty="0"/>
          </a:p>
          <a:p>
            <a:pPr marL="0" indent="0">
              <a:buNone/>
            </a:pPr>
            <a:r>
              <a:rPr lang="en-US" sz="2000" b="1" dirty="0">
                <a:solidFill>
                  <a:srgbClr val="C00000"/>
                </a:solidFill>
              </a:rPr>
              <a:t>Chapter 8: The Falling Spy</a:t>
            </a:r>
            <a:endParaRPr lang="en-US" sz="2000" dirty="0">
              <a:solidFill>
                <a:srgbClr val="C00000"/>
              </a:solidFill>
            </a:endParaRPr>
          </a:p>
          <a:p>
            <a:pPr marL="0" indent="0">
              <a:buNone/>
            </a:pPr>
            <a:endParaRPr lang="en-US" sz="2000" b="1" dirty="0"/>
          </a:p>
          <a:p>
            <a:pPr marL="0" indent="0">
              <a:buNone/>
            </a:pPr>
            <a:r>
              <a:rPr lang="en-US" sz="2000" b="1" dirty="0"/>
              <a:t>Pre-reading Maze. </a:t>
            </a:r>
          </a:p>
          <a:p>
            <a:r>
              <a:rPr lang="en-US" sz="2000" dirty="0"/>
              <a:t>The maze below provides a preview of the chapter.  </a:t>
            </a:r>
          </a:p>
          <a:p>
            <a:r>
              <a:rPr lang="en-US" sz="2000" dirty="0"/>
              <a:t>Read with students.  </a:t>
            </a:r>
          </a:p>
          <a:p>
            <a:r>
              <a:rPr lang="en-US" sz="2000" dirty="0"/>
              <a:t>When the correct word is select for each, reread the paragraph until fluency is achieved.</a:t>
            </a:r>
          </a:p>
          <a:p>
            <a:pPr marL="0" indent="0">
              <a:buNone/>
            </a:pPr>
            <a:endParaRPr lang="en-US" dirty="0"/>
          </a:p>
        </p:txBody>
      </p:sp>
    </p:spTree>
    <p:extLst>
      <p:ext uri="{BB962C8B-B14F-4D97-AF65-F5344CB8AC3E}">
        <p14:creationId xmlns:p14="http://schemas.microsoft.com/office/powerpoint/2010/main" val="146565316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dirty="0"/>
              <a:t>In this chapter Bert is trying to tie up Tom and Ricky.  </a:t>
            </a:r>
          </a:p>
          <a:p>
            <a:pPr marL="0" indent="0">
              <a:buNone/>
            </a:pPr>
            <a:endParaRPr lang="en-US" dirty="0"/>
          </a:p>
          <a:p>
            <a:pPr marL="0" indent="0">
              <a:buNone/>
            </a:pPr>
            <a:r>
              <a:rPr lang="en-US" dirty="0"/>
              <a:t>Patches grabs the steel [</a:t>
            </a:r>
            <a:r>
              <a:rPr lang="en-US" b="1" dirty="0">
                <a:solidFill>
                  <a:srgbClr val="C00000"/>
                </a:solidFill>
              </a:rPr>
              <a:t>car - went - can</a:t>
            </a:r>
            <a:r>
              <a:rPr lang="en-US" dirty="0"/>
              <a:t>].  </a:t>
            </a:r>
          </a:p>
          <a:p>
            <a:pPr marL="0" indent="0">
              <a:buNone/>
            </a:pPr>
            <a:r>
              <a:rPr lang="en-US" dirty="0"/>
              <a:t>Patches grabs the steel </a:t>
            </a:r>
            <a:r>
              <a:rPr lang="en-US" b="1" dirty="0">
                <a:solidFill>
                  <a:srgbClr val="C00000"/>
                </a:solidFill>
              </a:rPr>
              <a:t>can</a:t>
            </a: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719899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dirty="0"/>
              <a:t>He runs into the [</a:t>
            </a:r>
            <a:r>
              <a:rPr lang="en-US" b="1" dirty="0">
                <a:solidFill>
                  <a:srgbClr val="C00000"/>
                </a:solidFill>
              </a:rPr>
              <a:t>that - warm - tall</a:t>
            </a:r>
            <a:r>
              <a:rPr lang="en-US" dirty="0"/>
              <a:t>] grass. </a:t>
            </a:r>
          </a:p>
          <a:p>
            <a:pPr marL="0" indent="0">
              <a:buNone/>
            </a:pPr>
            <a:r>
              <a:rPr lang="en-US" dirty="0"/>
              <a:t>He runs into the </a:t>
            </a:r>
            <a:r>
              <a:rPr lang="en-US" b="1" dirty="0">
                <a:solidFill>
                  <a:srgbClr val="C00000"/>
                </a:solidFill>
              </a:rPr>
              <a:t>tall</a:t>
            </a:r>
            <a:r>
              <a:rPr lang="en-US" dirty="0"/>
              <a:t> grass. </a:t>
            </a:r>
          </a:p>
          <a:p>
            <a:pPr marL="0" indent="0">
              <a:buNone/>
            </a:pPr>
            <a:endParaRPr lang="en-US" dirty="0"/>
          </a:p>
          <a:p>
            <a:pPr marL="0" indent="0">
              <a:buNone/>
            </a:pPr>
            <a:r>
              <a:rPr lang="en-US" dirty="0"/>
              <a:t> Tom, Ricky, and Bert go [</a:t>
            </a:r>
            <a:r>
              <a:rPr lang="en-US" b="1" dirty="0">
                <a:solidFill>
                  <a:srgbClr val="C00000"/>
                </a:solidFill>
              </a:rPr>
              <a:t>in - sleep - look</a:t>
            </a:r>
            <a:r>
              <a:rPr lang="en-US" dirty="0"/>
              <a:t>] for him. </a:t>
            </a:r>
          </a:p>
          <a:p>
            <a:pPr marL="0" indent="0">
              <a:buNone/>
            </a:pPr>
            <a:r>
              <a:rPr lang="en-US" dirty="0"/>
              <a:t> Tom, Ricky, and </a:t>
            </a:r>
            <a:r>
              <a:rPr lang="en-US"/>
              <a:t>Bert go </a:t>
            </a:r>
            <a:r>
              <a:rPr lang="en-US" b="1" dirty="0">
                <a:solidFill>
                  <a:srgbClr val="C00000"/>
                </a:solidFill>
              </a:rPr>
              <a:t>look</a:t>
            </a:r>
            <a:r>
              <a:rPr lang="en-US" dirty="0"/>
              <a:t> for him.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622538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dirty="0"/>
              <a:t>Bert [</a:t>
            </a:r>
            <a:r>
              <a:rPr lang="en-US" b="1" dirty="0">
                <a:solidFill>
                  <a:srgbClr val="C00000"/>
                </a:solidFill>
              </a:rPr>
              <a:t>has - from - into</a:t>
            </a:r>
            <a:r>
              <a:rPr lang="en-US" dirty="0"/>
              <a:t>] a gun.  </a:t>
            </a:r>
          </a:p>
          <a:p>
            <a:pPr marL="0" indent="0">
              <a:buNone/>
            </a:pPr>
            <a:r>
              <a:rPr lang="en-US" dirty="0"/>
              <a:t>Bert </a:t>
            </a:r>
            <a:r>
              <a:rPr lang="en-US" b="1" dirty="0">
                <a:solidFill>
                  <a:srgbClr val="C00000"/>
                </a:solidFill>
              </a:rPr>
              <a:t>has </a:t>
            </a:r>
            <a:r>
              <a:rPr lang="en-US" dirty="0"/>
              <a:t>a gun.  </a:t>
            </a:r>
          </a:p>
          <a:p>
            <a:pPr marL="0" indent="0">
              <a:buNone/>
            </a:pPr>
            <a:endParaRPr lang="en-US" dirty="0"/>
          </a:p>
          <a:p>
            <a:pPr marL="0" indent="0">
              <a:buNone/>
            </a:pPr>
            <a:r>
              <a:rPr lang="en-US" dirty="0"/>
              <a:t>Bert [</a:t>
            </a:r>
            <a:r>
              <a:rPr lang="en-US" b="1" dirty="0">
                <a:solidFill>
                  <a:srgbClr val="C00000"/>
                </a:solidFill>
              </a:rPr>
              <a:t>them - falls - naps</a:t>
            </a:r>
            <a:r>
              <a:rPr lang="en-US" dirty="0"/>
              <a:t>] into the old well. </a:t>
            </a:r>
          </a:p>
          <a:p>
            <a:pPr marL="0" indent="0">
              <a:buNone/>
            </a:pPr>
            <a:r>
              <a:rPr lang="en-US" dirty="0"/>
              <a:t>Bert </a:t>
            </a:r>
            <a:r>
              <a:rPr lang="en-US" b="1" dirty="0">
                <a:solidFill>
                  <a:srgbClr val="C00000"/>
                </a:solidFill>
              </a:rPr>
              <a:t>falls </a:t>
            </a:r>
            <a:r>
              <a:rPr lang="en-US" dirty="0"/>
              <a:t>into the old well.  </a:t>
            </a:r>
          </a:p>
          <a:p>
            <a:pPr marL="0" indent="0">
              <a:buNone/>
            </a:pPr>
            <a:endParaRPr lang="en-US" dirty="0"/>
          </a:p>
          <a:p>
            <a:pPr marL="0" indent="0">
              <a:buNone/>
            </a:pPr>
            <a:r>
              <a:rPr lang="en-US" dirty="0"/>
              <a:t> </a:t>
            </a:r>
          </a:p>
          <a:p>
            <a:pPr marL="0" indent="0">
              <a:buNone/>
            </a:pPr>
            <a:r>
              <a:rPr lang="en-US" dirty="0"/>
              <a:t>Help comes.</a:t>
            </a:r>
          </a:p>
          <a:p>
            <a:pPr marL="0" indent="0">
              <a:buNone/>
            </a:pPr>
            <a:endParaRPr lang="en-US" dirty="0"/>
          </a:p>
        </p:txBody>
      </p:sp>
    </p:spTree>
    <p:extLst>
      <p:ext uri="{BB962C8B-B14F-4D97-AF65-F5344CB8AC3E}">
        <p14:creationId xmlns:p14="http://schemas.microsoft.com/office/powerpoint/2010/main" val="29957525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dirty="0"/>
              <a:t>In this chapter Bert is trying to tie up Tom and Ricky.  Patches grabs the steel </a:t>
            </a:r>
            <a:r>
              <a:rPr lang="en-US" b="1" dirty="0"/>
              <a:t>can</a:t>
            </a:r>
            <a:r>
              <a:rPr lang="en-US" dirty="0"/>
              <a:t>.  He runs into the </a:t>
            </a:r>
            <a:r>
              <a:rPr lang="en-US" b="1" dirty="0"/>
              <a:t>tall</a:t>
            </a:r>
            <a:r>
              <a:rPr lang="en-US" dirty="0"/>
              <a:t> grass.  Tom, Ricky, and Bert go to </a:t>
            </a:r>
            <a:r>
              <a:rPr lang="en-US" b="1" dirty="0"/>
              <a:t>look </a:t>
            </a:r>
            <a:r>
              <a:rPr lang="en-US" dirty="0"/>
              <a:t>for him.  Bert </a:t>
            </a:r>
            <a:r>
              <a:rPr lang="en-US" b="1" dirty="0"/>
              <a:t>has </a:t>
            </a:r>
            <a:r>
              <a:rPr lang="en-US" dirty="0"/>
              <a:t>a gun.  Bert </a:t>
            </a:r>
            <a:r>
              <a:rPr lang="en-US" b="1" dirty="0"/>
              <a:t>falls </a:t>
            </a:r>
            <a:r>
              <a:rPr lang="en-US" dirty="0"/>
              <a:t>into the old well.  Help comes.</a:t>
            </a:r>
          </a:p>
          <a:p>
            <a:pPr marL="0" indent="0">
              <a:buNone/>
            </a:pPr>
            <a:endParaRPr lang="en-US" dirty="0"/>
          </a:p>
        </p:txBody>
      </p:sp>
    </p:spTree>
    <p:extLst>
      <p:ext uri="{BB962C8B-B14F-4D97-AF65-F5344CB8AC3E}">
        <p14:creationId xmlns:p14="http://schemas.microsoft.com/office/powerpoint/2010/main" val="307163771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0" indent="0">
              <a:buNone/>
            </a:pPr>
            <a:r>
              <a:rPr lang="en-US" sz="2000" b="1" dirty="0"/>
              <a:t>Post:  Inferring.  </a:t>
            </a:r>
            <a:r>
              <a:rPr lang="en-US" sz="2000" dirty="0"/>
              <a:t>What do you think will happen to Bert?   Identify two clues.</a:t>
            </a:r>
          </a:p>
          <a:p>
            <a:pPr marL="0" indent="0">
              <a:buNone/>
            </a:pPr>
            <a:endParaRPr lang="en-US" sz="2400" dirty="0"/>
          </a:p>
          <a:p>
            <a:pPr marL="0" indent="0">
              <a:buNone/>
            </a:pPr>
            <a:r>
              <a:rPr lang="en-US" sz="2400" dirty="0"/>
              <a:t>Bert will ___________________________.  </a:t>
            </a:r>
          </a:p>
          <a:p>
            <a:pPr marL="0" indent="0">
              <a:buNone/>
            </a:pPr>
            <a:endParaRPr lang="en-US" sz="2400" dirty="0"/>
          </a:p>
          <a:p>
            <a:pPr marL="0" indent="0">
              <a:buNone/>
            </a:pPr>
            <a:r>
              <a:rPr lang="en-US" sz="2400" dirty="0"/>
              <a:t>Clues:</a:t>
            </a:r>
          </a:p>
          <a:p>
            <a:pPr marL="0" indent="0">
              <a:buNone/>
            </a:pPr>
            <a:r>
              <a:rPr lang="en-US" sz="2400" dirty="0"/>
              <a:t>1.</a:t>
            </a:r>
          </a:p>
          <a:p>
            <a:pPr marL="0" indent="0">
              <a:buNone/>
            </a:pPr>
            <a:endParaRPr lang="en-US" sz="2400" dirty="0"/>
          </a:p>
          <a:p>
            <a:pPr marL="0" indent="0">
              <a:buNone/>
            </a:pPr>
            <a:r>
              <a:rPr lang="en-US" sz="2400" dirty="0"/>
              <a:t>2. </a:t>
            </a:r>
          </a:p>
          <a:p>
            <a:pPr marL="0" indent="0">
              <a:buNone/>
            </a:pPr>
            <a:endParaRPr lang="en-US" dirty="0"/>
          </a:p>
        </p:txBody>
      </p:sp>
    </p:spTree>
    <p:extLst>
      <p:ext uri="{BB962C8B-B14F-4D97-AF65-F5344CB8AC3E}">
        <p14:creationId xmlns:p14="http://schemas.microsoft.com/office/powerpoint/2010/main" val="45132352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EC7BDB-0AA9-4E3C-B516-F41D177017A6}"/>
              </a:ext>
            </a:extLst>
          </p:cNvPr>
          <p:cNvSpPr>
            <a:spLocks noGrp="1"/>
          </p:cNvSpPr>
          <p:nvPr>
            <p:ph idx="1"/>
          </p:nvPr>
        </p:nvSpPr>
        <p:spPr>
          <a:xfrm>
            <a:off x="381000" y="1066800"/>
            <a:ext cx="8229600" cy="4525963"/>
          </a:xfrm>
        </p:spPr>
        <p:txBody>
          <a:bodyPr/>
          <a:lstStyle/>
          <a:p>
            <a:pPr marL="0" indent="0">
              <a:buNone/>
            </a:pPr>
            <a:r>
              <a:rPr lang="en-US" b="1" u="sng" dirty="0"/>
              <a:t>Day 4</a:t>
            </a:r>
            <a:endParaRPr lang="en-US" dirty="0"/>
          </a:p>
          <a:p>
            <a:pPr marL="0" indent="0">
              <a:buNone/>
            </a:pPr>
            <a:r>
              <a:rPr lang="en-US" dirty="0"/>
              <a:t>1. LEA</a:t>
            </a:r>
          </a:p>
          <a:p>
            <a:pPr marL="0" indent="0">
              <a:buNone/>
            </a:pPr>
            <a:r>
              <a:rPr lang="en-US" dirty="0"/>
              <a:t>2. Sentence Replay</a:t>
            </a:r>
          </a:p>
          <a:p>
            <a:pPr marL="0" indent="0">
              <a:buNone/>
            </a:pPr>
            <a:r>
              <a:rPr lang="en-US" dirty="0"/>
              <a:t>3. Sentence Dictation</a:t>
            </a:r>
          </a:p>
          <a:p>
            <a:pPr marL="0" indent="0">
              <a:buNone/>
            </a:pPr>
            <a:r>
              <a:rPr lang="en-US" dirty="0"/>
              <a:t>4. Fluency</a:t>
            </a:r>
          </a:p>
          <a:p>
            <a:pPr marL="0" indent="0">
              <a:buNone/>
            </a:pPr>
            <a:r>
              <a:rPr lang="en-US" dirty="0"/>
              <a:t>5. Writing – elaboration</a:t>
            </a:r>
          </a:p>
          <a:p>
            <a:pPr marL="0" indent="0">
              <a:buNone/>
            </a:pPr>
            <a:r>
              <a:rPr lang="en-US" dirty="0"/>
              <a:t>6. Comprehension</a:t>
            </a:r>
          </a:p>
        </p:txBody>
      </p:sp>
      <p:sp>
        <p:nvSpPr>
          <p:cNvPr id="5" name="Rectangle 4">
            <a:extLst>
              <a:ext uri="{FF2B5EF4-FFF2-40B4-BE49-F238E27FC236}">
                <a16:creationId xmlns:a16="http://schemas.microsoft.com/office/drawing/2014/main" id="{795E2337-AC87-4713-BB10-C283CC40383A}"/>
              </a:ext>
            </a:extLst>
          </p:cNvPr>
          <p:cNvSpPr/>
          <p:nvPr/>
        </p:nvSpPr>
        <p:spPr>
          <a:xfrm>
            <a:off x="3356706" y="204788"/>
            <a:ext cx="2278189" cy="738664"/>
          </a:xfrm>
          <a:prstGeom prst="rect">
            <a:avLst/>
          </a:prstGeom>
        </p:spPr>
        <p:txBody>
          <a:bodyPr wrap="none">
            <a:spAutoFit/>
          </a:bodyPr>
          <a:lstStyle/>
          <a:p>
            <a:pPr marL="0" indent="0">
              <a:buNone/>
            </a:pPr>
            <a:r>
              <a:rPr lang="en-US" b="1" dirty="0">
                <a:solidFill>
                  <a:srgbClr val="C00000"/>
                </a:solidFill>
              </a:rPr>
              <a:t>short /e/</a:t>
            </a:r>
          </a:p>
        </p:txBody>
      </p:sp>
      <p:sp>
        <p:nvSpPr>
          <p:cNvPr id="2" name="TextBox 1"/>
          <p:cNvSpPr txBox="1"/>
          <p:nvPr/>
        </p:nvSpPr>
        <p:spPr>
          <a:xfrm>
            <a:off x="6018759" y="4267200"/>
            <a:ext cx="2209800" cy="369332"/>
          </a:xfrm>
          <a:prstGeom prst="rect">
            <a:avLst/>
          </a:prstGeom>
          <a:noFill/>
        </p:spPr>
        <p:txBody>
          <a:bodyPr wrap="square" rtlCol="0">
            <a:spAutoFit/>
          </a:bodyPr>
          <a:lstStyle/>
          <a:p>
            <a:r>
              <a:rPr lang="en-US" sz="1800" b="1" dirty="0">
                <a:solidFill>
                  <a:srgbClr val="0066FF"/>
                </a:solidFill>
              </a:rPr>
              <a:t>Level II</a:t>
            </a:r>
          </a:p>
        </p:txBody>
      </p:sp>
      <p:pic>
        <p:nvPicPr>
          <p:cNvPr id="7" name="Picture 2" descr="Image result for clipart egg">
            <a:extLst>
              <a:ext uri="{FF2B5EF4-FFF2-40B4-BE49-F238E27FC236}">
                <a16:creationId xmlns:a16="http://schemas.microsoft.com/office/drawing/2014/main" id="{C96A260A-495A-45D6-8E45-066FDA0DB3D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219200"/>
            <a:ext cx="1902918"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41033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609601"/>
            <a:ext cx="8229600" cy="4343400"/>
          </a:xfrm>
        </p:spPr>
        <p:txBody>
          <a:bodyPr/>
          <a:lstStyle/>
          <a:p>
            <a:pPr marL="0" indent="0" algn="ctr">
              <a:buNone/>
            </a:pPr>
            <a:r>
              <a:rPr lang="en-US" b="1" dirty="0">
                <a:solidFill>
                  <a:srgbClr val="0066FF"/>
                </a:solidFill>
              </a:rPr>
              <a:t>Meaning-Based Intervention</a:t>
            </a:r>
          </a:p>
          <a:p>
            <a:pPr marL="0" indent="0" algn="ctr">
              <a:buNone/>
            </a:pPr>
            <a:r>
              <a:rPr lang="en-US" b="1" dirty="0">
                <a:solidFill>
                  <a:srgbClr val="0066FF"/>
                </a:solidFill>
              </a:rPr>
              <a:t>Lesson 4</a:t>
            </a:r>
          </a:p>
          <a:p>
            <a:pPr marL="0" indent="0" algn="ctr">
              <a:buNone/>
            </a:pPr>
            <a:r>
              <a:rPr lang="en-US" b="1" dirty="0">
                <a:solidFill>
                  <a:srgbClr val="C00000"/>
                </a:solidFill>
              </a:rPr>
              <a:t>short /e/</a:t>
            </a:r>
          </a:p>
          <a:p>
            <a:pPr marL="0" indent="0" algn="ctr">
              <a:buNone/>
            </a:pPr>
            <a:endParaRPr lang="en-US" b="1" dirty="0">
              <a:solidFill>
                <a:srgbClr val="FF0000"/>
              </a:solidFill>
            </a:endParaRPr>
          </a:p>
          <a:p>
            <a:pPr marL="0" indent="0" algn="ctr">
              <a:buNone/>
            </a:pPr>
            <a:r>
              <a:rPr lang="en-US" b="1" dirty="0">
                <a:solidFill>
                  <a:srgbClr val="FF0000"/>
                </a:solidFill>
              </a:rPr>
              <a:t>Prototype</a:t>
            </a:r>
          </a:p>
          <a:p>
            <a:pPr marL="0" indent="0" algn="ctr">
              <a:buNone/>
            </a:pPr>
            <a:r>
              <a:rPr lang="en-US" b="1" dirty="0">
                <a:solidFill>
                  <a:srgbClr val="FF0000"/>
                </a:solidFill>
              </a:rPr>
              <a:t>Level II</a:t>
            </a:r>
          </a:p>
          <a:p>
            <a:pPr marL="0" indent="0" algn="ctr">
              <a:buNone/>
            </a:pPr>
            <a:r>
              <a:rPr lang="en-US" sz="1800" b="1" dirty="0">
                <a:solidFill>
                  <a:srgbClr val="00B050"/>
                </a:solidFill>
              </a:rPr>
              <a:t>February 2018</a:t>
            </a:r>
          </a:p>
        </p:txBody>
      </p:sp>
      <p:pic>
        <p:nvPicPr>
          <p:cNvPr id="3" name="Picture 2" descr="Image result for egg clip art">
            <a:extLst>
              <a:ext uri="{FF2B5EF4-FFF2-40B4-BE49-F238E27FC236}">
                <a16:creationId xmlns:a16="http://schemas.microsoft.com/office/drawing/2014/main" id="{CB3BE7F0-F237-4B05-9E71-D1C2506842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933948"/>
            <a:ext cx="3467100" cy="1314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80452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751" y="762000"/>
            <a:ext cx="1948649" cy="5181599"/>
          </a:xfrm>
        </p:spPr>
        <p:txBody>
          <a:bodyPr/>
          <a:lstStyle/>
          <a:p>
            <a:pPr marL="0" indent="0">
              <a:buNone/>
            </a:pPr>
            <a:r>
              <a:rPr lang="en-US" sz="4000" dirty="0"/>
              <a:t>n</a:t>
            </a:r>
            <a:r>
              <a:rPr lang="en-US" sz="4000" dirty="0">
                <a:solidFill>
                  <a:srgbClr val="C00000"/>
                </a:solidFill>
              </a:rPr>
              <a:t>e</a:t>
            </a:r>
            <a:r>
              <a:rPr lang="en-US" sz="4000" dirty="0"/>
              <a:t>t</a:t>
            </a:r>
          </a:p>
          <a:p>
            <a:pPr marL="0" indent="0">
              <a:buNone/>
            </a:pPr>
            <a:endParaRPr lang="en-US" sz="4000" dirty="0"/>
          </a:p>
          <a:p>
            <a:pPr marL="0" indent="0">
              <a:buNone/>
            </a:pPr>
            <a:r>
              <a:rPr lang="en-US" sz="4000" dirty="0"/>
              <a:t>b</a:t>
            </a:r>
            <a:r>
              <a:rPr lang="en-US" sz="4000" dirty="0">
                <a:solidFill>
                  <a:srgbClr val="C00000"/>
                </a:solidFill>
              </a:rPr>
              <a:t>e</a:t>
            </a:r>
            <a:r>
              <a:rPr lang="en-US" sz="4000" dirty="0"/>
              <a:t>d</a:t>
            </a:r>
          </a:p>
          <a:p>
            <a:pPr marL="0" indent="0">
              <a:buNone/>
            </a:pPr>
            <a:endParaRPr lang="en-US" sz="4000" dirty="0"/>
          </a:p>
          <a:p>
            <a:pPr marL="0" indent="0">
              <a:buNone/>
            </a:pPr>
            <a:r>
              <a:rPr lang="en-US" sz="4000" dirty="0"/>
              <a:t>t</a:t>
            </a:r>
            <a:r>
              <a:rPr lang="en-US" sz="4000" dirty="0">
                <a:solidFill>
                  <a:srgbClr val="C00000"/>
                </a:solidFill>
              </a:rPr>
              <a:t>e</a:t>
            </a:r>
            <a:r>
              <a:rPr lang="en-US" sz="4000" dirty="0"/>
              <a:t>n</a:t>
            </a:r>
          </a:p>
          <a:p>
            <a:pPr marL="0" indent="0">
              <a:buNone/>
            </a:pPr>
            <a:endParaRPr lang="en-US" sz="4000" dirty="0"/>
          </a:p>
          <a:p>
            <a:pPr marL="0" indent="0">
              <a:buNone/>
            </a:pPr>
            <a:r>
              <a:rPr lang="en-US" sz="4000" dirty="0"/>
              <a:t>b</a:t>
            </a:r>
            <a:r>
              <a:rPr lang="en-US" sz="4000" dirty="0">
                <a:solidFill>
                  <a:srgbClr val="C00000"/>
                </a:solidFill>
              </a:rPr>
              <a:t>e</a:t>
            </a:r>
            <a:r>
              <a:rPr lang="en-US" sz="4000" dirty="0"/>
              <a:t>ll</a:t>
            </a:r>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1EBB9E9A-9CF9-481E-8747-E10B214136E3}" type="slidenum">
              <a:rPr lang="en-US" smtClean="0"/>
              <a:pPr/>
              <a:t>3</a:t>
            </a:fld>
            <a:endParaRPr lang="en-US"/>
          </a:p>
        </p:txBody>
      </p:sp>
      <p:pic>
        <p:nvPicPr>
          <p:cNvPr id="2" name="Picture 2" descr="Image result for clip art be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5105400"/>
            <a:ext cx="537210" cy="71010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lip art t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4993" y="3505200"/>
            <a:ext cx="1419225" cy="131555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clip art b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4547" y="2286000"/>
            <a:ext cx="1533525" cy="867448"/>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12" descr="Image result for clip art ne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descr="Screen Clippi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40603" y="619074"/>
            <a:ext cx="1577469" cy="1088161"/>
          </a:xfrm>
          <a:prstGeom prst="rect">
            <a:avLst/>
          </a:prstGeom>
        </p:spPr>
      </p:pic>
    </p:spTree>
    <p:extLst>
      <p:ext uri="{BB962C8B-B14F-4D97-AF65-F5344CB8AC3E}">
        <p14:creationId xmlns:p14="http://schemas.microsoft.com/office/powerpoint/2010/main" val="317880444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C6395-F4BD-4CF4-8A8B-811208F90426}"/>
              </a:ext>
            </a:extLst>
          </p:cNvPr>
          <p:cNvSpPr>
            <a:spLocks noGrp="1"/>
          </p:cNvSpPr>
          <p:nvPr>
            <p:ph idx="1"/>
          </p:nvPr>
        </p:nvSpPr>
        <p:spPr>
          <a:xfrm>
            <a:off x="457200" y="609600"/>
            <a:ext cx="8229600" cy="5516563"/>
          </a:xfrm>
        </p:spPr>
        <p:txBody>
          <a:bodyPr/>
          <a:lstStyle/>
          <a:p>
            <a:pPr marL="0" indent="0" algn="ctr">
              <a:buNone/>
            </a:pPr>
            <a:r>
              <a:rPr lang="en-US" sz="1800" b="1" dirty="0">
                <a:highlight>
                  <a:srgbClr val="00FF00"/>
                </a:highlight>
              </a:rPr>
              <a:t>I. Language Experience Activity</a:t>
            </a:r>
          </a:p>
          <a:p>
            <a:r>
              <a:rPr lang="en-US" sz="1800" dirty="0"/>
              <a:t>Students dictate to the teacher (can be done in small group or individually). </a:t>
            </a:r>
          </a:p>
          <a:p>
            <a:r>
              <a:rPr lang="en-US" sz="1800" dirty="0"/>
              <a:t>Sentences recorded on a separate word document, screen, or poster.   </a:t>
            </a:r>
          </a:p>
          <a:p>
            <a:r>
              <a:rPr lang="en-US" sz="1800" dirty="0"/>
              <a:t>There must be a minimum of 5 sentences.  </a:t>
            </a:r>
          </a:p>
          <a:p>
            <a:r>
              <a:rPr lang="en-US" sz="1800" dirty="0"/>
              <a:t>Students re-read until fluency is achieved.  </a:t>
            </a:r>
          </a:p>
          <a:p>
            <a:r>
              <a:rPr lang="en-US" sz="1800" dirty="0"/>
              <a:t>The paragraph/story is then used for analytic phonics mini-lesson.  </a:t>
            </a:r>
          </a:p>
          <a:p>
            <a:r>
              <a:rPr lang="en-US" sz="1800" dirty="0"/>
              <a:t>Students’ stories should be dated, saved, and used for reading practice on subsequent days.</a:t>
            </a:r>
          </a:p>
          <a:p>
            <a:pPr marL="0" indent="0">
              <a:buNone/>
            </a:pPr>
            <a:endParaRPr lang="en-US" dirty="0"/>
          </a:p>
        </p:txBody>
      </p:sp>
    </p:spTree>
    <p:extLst>
      <p:ext uri="{BB962C8B-B14F-4D97-AF65-F5344CB8AC3E}">
        <p14:creationId xmlns:p14="http://schemas.microsoft.com/office/powerpoint/2010/main" val="25352383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609600"/>
            <a:ext cx="6172200" cy="914400"/>
          </a:xfrm>
        </p:spPr>
        <p:txBody>
          <a:bodyPr/>
          <a:lstStyle/>
          <a:p>
            <a:pPr marL="0" indent="0" algn="ctr">
              <a:buNone/>
            </a:pPr>
            <a:r>
              <a:rPr lang="en-US" dirty="0">
                <a:highlight>
                  <a:srgbClr val="00FF00"/>
                </a:highlight>
              </a:rPr>
              <a:t>2. Sentence Replay</a:t>
            </a:r>
          </a:p>
        </p:txBody>
      </p:sp>
      <p:sp>
        <p:nvSpPr>
          <p:cNvPr id="5" name="Rectangle 4"/>
          <p:cNvSpPr/>
          <p:nvPr/>
        </p:nvSpPr>
        <p:spPr>
          <a:xfrm>
            <a:off x="2628983" y="2363126"/>
            <a:ext cx="3480441" cy="1006429"/>
          </a:xfrm>
          <a:prstGeom prst="rect">
            <a:avLst/>
          </a:prstGeom>
        </p:spPr>
        <p:txBody>
          <a:bodyPr wrap="none">
            <a:spAutoFit/>
          </a:bodyPr>
          <a:lstStyle/>
          <a:p>
            <a:pPr>
              <a:lnSpc>
                <a:spcPct val="90000"/>
              </a:lnSpc>
              <a:defRPr/>
            </a:pPr>
            <a:r>
              <a:rPr lang="en-US" sz="6600" b="1" dirty="0">
                <a:solidFill>
                  <a:srgbClr val="C00000"/>
                </a:solidFill>
              </a:rPr>
              <a:t>short /e/</a:t>
            </a:r>
          </a:p>
        </p:txBody>
      </p:sp>
      <p:pic>
        <p:nvPicPr>
          <p:cNvPr id="1026" name="Picture 2" descr="Image result for egg clipart">
            <a:extLst>
              <a:ext uri="{FF2B5EF4-FFF2-40B4-BE49-F238E27FC236}">
                <a16:creationId xmlns:a16="http://schemas.microsoft.com/office/drawing/2014/main" id="{B7E9AC4F-F49F-437E-B31A-72F4A69A8F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733800"/>
            <a:ext cx="2286000" cy="1728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4225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2868"/>
            <a:ext cx="8229601" cy="4903611"/>
          </a:xfrm>
        </p:spPr>
        <p:txBody>
          <a:bodyPr/>
          <a:lstStyle/>
          <a:p>
            <a:pPr marL="0" indent="0">
              <a:buNone/>
            </a:pPr>
            <a:r>
              <a:rPr lang="en-US" sz="2000" b="1" dirty="0">
                <a:solidFill>
                  <a:srgbClr val="C00000"/>
                </a:solidFill>
              </a:rPr>
              <a:t>Sentence Replay</a:t>
            </a:r>
          </a:p>
          <a:p>
            <a:endParaRPr lang="en-US" sz="2000" dirty="0"/>
          </a:p>
          <a:p>
            <a:r>
              <a:rPr lang="en-US" sz="2000" dirty="0"/>
              <a:t>Students reads the six sentences into an audio recorder.  Students then listens to the recording and underlines any miscues.  Review the words, reread, and record the six sentences.  Repeat this process until fluency is achieved with no miscues. Extend by asking students to identify the short /a/ words.</a:t>
            </a:r>
          </a:p>
          <a:p>
            <a:pPr marL="0" indent="0">
              <a:buNone/>
            </a:pPr>
            <a:endParaRPr lang="en-US" sz="2000" dirty="0"/>
          </a:p>
          <a:p>
            <a:r>
              <a:rPr lang="en-US" sz="2000" dirty="0"/>
              <a:t>If working in small group, have students work in pairs.  One person would be the recorder operator and would help the other identify miscues.</a:t>
            </a:r>
          </a:p>
        </p:txBody>
      </p:sp>
      <p:sp>
        <p:nvSpPr>
          <p:cNvPr id="4" name="Slide Number Placeholder 3"/>
          <p:cNvSpPr>
            <a:spLocks noGrp="1"/>
          </p:cNvSpPr>
          <p:nvPr>
            <p:ph type="sldNum" sz="quarter" idx="10"/>
          </p:nvPr>
        </p:nvSpPr>
        <p:spPr/>
        <p:txBody>
          <a:bodyPr/>
          <a:lstStyle/>
          <a:p>
            <a:fld id="{1EBB9E9A-9CF9-481E-8747-E10B214136E3}" type="slidenum">
              <a:rPr lang="en-US" smtClean="0"/>
              <a:pPr/>
              <a:t>6</a:t>
            </a:fld>
            <a:endParaRPr lang="en-US"/>
          </a:p>
        </p:txBody>
      </p:sp>
    </p:spTree>
    <p:extLst>
      <p:ext uri="{BB962C8B-B14F-4D97-AF65-F5344CB8AC3E}">
        <p14:creationId xmlns:p14="http://schemas.microsoft.com/office/powerpoint/2010/main" val="146717430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1" cy="6569075"/>
          </a:xfrm>
        </p:spPr>
        <p:txBody>
          <a:bodyPr/>
          <a:lstStyle/>
          <a:p>
            <a:pPr marL="0" indent="0">
              <a:buNone/>
            </a:pPr>
            <a:r>
              <a:rPr lang="en-US" u="sng" dirty="0">
                <a:solidFill>
                  <a:srgbClr val="C00000"/>
                </a:solidFill>
              </a:rPr>
              <a:t>Sentence Replay</a:t>
            </a:r>
          </a:p>
          <a:p>
            <a:pPr marL="514350" indent="-514350">
              <a:buFont typeface="+mj-lt"/>
              <a:buAutoNum type="arabicPeriod"/>
            </a:pPr>
            <a:r>
              <a:rPr lang="en-US" sz="2800" dirty="0"/>
              <a:t>Melvin was selling his best paintings at the sale.</a:t>
            </a:r>
          </a:p>
          <a:p>
            <a:pPr marL="514350" indent="-514350">
              <a:buFont typeface="+mj-lt"/>
              <a:buAutoNum type="arabicPeriod"/>
            </a:pPr>
            <a:r>
              <a:rPr lang="en-US" sz="2800" dirty="0"/>
              <a:t>Helen stepped on a rock and twisted her leg on the hike.</a:t>
            </a:r>
          </a:p>
          <a:p>
            <a:pPr marL="514350" indent="-514350">
              <a:buFont typeface="+mj-lt"/>
              <a:buAutoNum type="arabicPeriod"/>
            </a:pPr>
            <a:r>
              <a:rPr lang="en-US" sz="2800" dirty="0"/>
              <a:t>Eddy is fully rested and ready to do well on the test.</a:t>
            </a:r>
          </a:p>
          <a:p>
            <a:pPr marL="514350" indent="-514350">
              <a:buFont typeface="+mj-lt"/>
              <a:buAutoNum type="arabicPeriod"/>
            </a:pPr>
            <a:r>
              <a:rPr lang="en-US" sz="2800" dirty="0"/>
              <a:t>Nelly could smell the stale cheese on that was on the old bread.</a:t>
            </a:r>
          </a:p>
          <a:p>
            <a:pPr marL="514350" indent="-514350">
              <a:buFont typeface="+mj-lt"/>
              <a:buAutoNum type="arabicPeriod"/>
            </a:pPr>
            <a:r>
              <a:rPr lang="en-US" sz="2800" dirty="0"/>
              <a:t>Silly Teddy’s pants fell down because he forgot to put on his belt.</a:t>
            </a:r>
          </a:p>
          <a:p>
            <a:pPr marL="514350" indent="-514350">
              <a:buFont typeface="+mj-lt"/>
              <a:buAutoNum type="arabicPeriod"/>
            </a:pPr>
            <a:r>
              <a:rPr lang="en-US" sz="2800" dirty="0"/>
              <a:t>Emma yelled when she saw that her cookie jar was empty.</a:t>
            </a:r>
          </a:p>
        </p:txBody>
      </p:sp>
      <p:sp>
        <p:nvSpPr>
          <p:cNvPr id="4" name="Slide Number Placeholder 3"/>
          <p:cNvSpPr>
            <a:spLocks noGrp="1"/>
          </p:cNvSpPr>
          <p:nvPr>
            <p:ph type="sldNum" sz="quarter" idx="10"/>
          </p:nvPr>
        </p:nvSpPr>
        <p:spPr/>
        <p:txBody>
          <a:bodyPr/>
          <a:lstStyle/>
          <a:p>
            <a:fld id="{1EBB9E9A-9CF9-481E-8747-E10B214136E3}" type="slidenum">
              <a:rPr lang="en-US" smtClean="0"/>
              <a:pPr/>
              <a:t>7</a:t>
            </a:fld>
            <a:endParaRPr lang="en-US"/>
          </a:p>
        </p:txBody>
      </p:sp>
    </p:spTree>
    <p:extLst>
      <p:ext uri="{BB962C8B-B14F-4D97-AF65-F5344CB8AC3E}">
        <p14:creationId xmlns:p14="http://schemas.microsoft.com/office/powerpoint/2010/main" val="92313738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0313" y="1428751"/>
            <a:ext cx="6172200" cy="914400"/>
          </a:xfrm>
        </p:spPr>
        <p:txBody>
          <a:bodyPr/>
          <a:lstStyle/>
          <a:p>
            <a:pPr marL="0" indent="0" algn="ctr">
              <a:buNone/>
            </a:pPr>
            <a:r>
              <a:rPr lang="en-US" dirty="0">
                <a:highlight>
                  <a:srgbClr val="00FF00"/>
                </a:highlight>
              </a:rPr>
              <a:t>3. Sentence Dictation</a:t>
            </a:r>
          </a:p>
          <a:p>
            <a:pPr marL="0" indent="0" algn="ctr">
              <a:buNone/>
            </a:pPr>
            <a:r>
              <a:rPr lang="en-US" dirty="0">
                <a:highlight>
                  <a:srgbClr val="00FF00"/>
                </a:highlight>
              </a:rPr>
              <a:t>Level II</a:t>
            </a:r>
          </a:p>
        </p:txBody>
      </p:sp>
      <p:sp>
        <p:nvSpPr>
          <p:cNvPr id="5" name="Rectangle 4"/>
          <p:cNvSpPr/>
          <p:nvPr/>
        </p:nvSpPr>
        <p:spPr>
          <a:xfrm>
            <a:off x="2971800" y="2895600"/>
            <a:ext cx="3480441" cy="1006429"/>
          </a:xfrm>
          <a:prstGeom prst="rect">
            <a:avLst/>
          </a:prstGeom>
        </p:spPr>
        <p:txBody>
          <a:bodyPr wrap="none">
            <a:spAutoFit/>
          </a:bodyPr>
          <a:lstStyle/>
          <a:p>
            <a:pPr>
              <a:lnSpc>
                <a:spcPct val="90000"/>
              </a:lnSpc>
              <a:defRPr/>
            </a:pPr>
            <a:r>
              <a:rPr lang="en-US" sz="6600" b="1" dirty="0">
                <a:solidFill>
                  <a:srgbClr val="C00000"/>
                </a:solidFill>
              </a:rPr>
              <a:t>short /e/</a:t>
            </a:r>
          </a:p>
        </p:txBody>
      </p:sp>
      <p:pic>
        <p:nvPicPr>
          <p:cNvPr id="1026" name="Picture 2" descr="Image result for egg clipart">
            <a:extLst>
              <a:ext uri="{FF2B5EF4-FFF2-40B4-BE49-F238E27FC236}">
                <a16:creationId xmlns:a16="http://schemas.microsoft.com/office/drawing/2014/main" id="{B7E9AC4F-F49F-437E-B31A-72F4A69A8F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3413" y="4191000"/>
            <a:ext cx="2286000" cy="1728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111942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466671-0ABD-42A3-95A6-E4225331A3A4}"/>
              </a:ext>
            </a:extLst>
          </p:cNvPr>
          <p:cNvSpPr>
            <a:spLocks noGrp="1"/>
          </p:cNvSpPr>
          <p:nvPr>
            <p:ph idx="1"/>
          </p:nvPr>
        </p:nvSpPr>
        <p:spPr>
          <a:xfrm>
            <a:off x="457200" y="762000"/>
            <a:ext cx="8229600" cy="5364163"/>
          </a:xfrm>
        </p:spPr>
        <p:txBody>
          <a:bodyPr/>
          <a:lstStyle/>
          <a:p>
            <a:pPr marL="0" indent="0">
              <a:buNone/>
            </a:pPr>
            <a:r>
              <a:rPr lang="en-US" sz="2000" b="1" dirty="0"/>
              <a:t>Sentence dictation.  </a:t>
            </a:r>
            <a:r>
              <a:rPr lang="en-US" sz="2000" dirty="0"/>
              <a:t> </a:t>
            </a:r>
          </a:p>
          <a:p>
            <a:r>
              <a:rPr lang="en-US" sz="2000" dirty="0"/>
              <a:t>The teacher (or partner) the sentences out loud.  </a:t>
            </a:r>
          </a:p>
          <a:p>
            <a:r>
              <a:rPr lang="en-US" sz="2000" dirty="0"/>
              <a:t>The student writes the sentence.  </a:t>
            </a:r>
          </a:p>
          <a:p>
            <a:r>
              <a:rPr lang="en-US" sz="2000" dirty="0"/>
              <a:t>After the sentence, the student looks for words that do not look right.  </a:t>
            </a:r>
          </a:p>
          <a:p>
            <a:r>
              <a:rPr lang="en-US" sz="2000" dirty="0"/>
              <a:t>The complete sentences is shown.  </a:t>
            </a:r>
          </a:p>
          <a:p>
            <a:r>
              <a:rPr lang="en-US" sz="2000" dirty="0"/>
              <a:t>The student crosses out misspelled words and writes the correct spelling on top.  </a:t>
            </a:r>
          </a:p>
          <a:p>
            <a:r>
              <a:rPr lang="en-US" sz="2000" dirty="0"/>
              <a:t>Go on to the next sentence.</a:t>
            </a:r>
          </a:p>
          <a:p>
            <a:pPr marL="0" indent="0">
              <a:buNone/>
            </a:pPr>
            <a:endParaRPr lang="en-US" dirty="0"/>
          </a:p>
        </p:txBody>
      </p:sp>
    </p:spTree>
    <p:extLst>
      <p:ext uri="{BB962C8B-B14F-4D97-AF65-F5344CB8AC3E}">
        <p14:creationId xmlns:p14="http://schemas.microsoft.com/office/powerpoint/2010/main" val="3326674485"/>
      </p:ext>
    </p:extLst>
  </p:cSld>
  <p:clrMapOvr>
    <a:masterClrMapping/>
  </p:clrMapOvr>
  <p:transition/>
</p:sld>
</file>

<file path=ppt/theme/theme1.xml><?xml version="1.0" encoding="utf-8"?>
<a:theme xmlns:a="http://schemas.openxmlformats.org/drawingml/2006/main" name="Default - Title Only">
  <a:themeElements>
    <a:clrScheme name="Default - 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Only">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12923</TotalTime>
  <Pages>0</Pages>
  <Words>831</Words>
  <Characters>0</Characters>
  <Application>Microsoft Office PowerPoint</Application>
  <PresentationFormat>On-screen Show (4:3)</PresentationFormat>
  <Lines>0</Lines>
  <Paragraphs>139</Paragraphs>
  <Slides>28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Gill Sans</vt:lpstr>
      <vt:lpstr>Lucida Grande</vt:lpstr>
      <vt:lpstr>Times New Roman</vt:lpstr>
      <vt:lpstr>ヒラギノ角ゴ ProN W3</vt:lpstr>
      <vt:lpstr>Default - Title Only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Work: ax</dc:title>
  <dc:creator>Charlton, Betty Marie</dc:creator>
  <cp:lastModifiedBy>Dr Andy Johnson</cp:lastModifiedBy>
  <cp:revision>105</cp:revision>
  <dcterms:modified xsi:type="dcterms:W3CDTF">2018-01-31T14:36:48Z</dcterms:modified>
</cp:coreProperties>
</file>